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koto" charset="1" panose="00000000000000000000"/>
      <p:regular r:id="rId23"/>
    </p:embeddedFont>
    <p:embeddedFont>
      <p:font typeface="Montserrat" charset="1" panose="00000500000000000000"/>
      <p:regular r:id="rId24"/>
    </p:embeddedFont>
    <p:embeddedFont>
      <p:font typeface="Montserrat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embeddings/oleObject3.bin" Type="http://schemas.openxmlformats.org/officeDocument/2006/relationships/oleObjec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13" Target="../media/image13.png" Type="http://schemas.openxmlformats.org/officeDocument/2006/relationships/image"/><Relationship Id="rId14" Target="../media/image14.png" Type="http://schemas.openxmlformats.org/officeDocument/2006/relationships/image"/><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https://www.ibm.com/think/topics/artificial-intelligence" TargetMode="External" Type="http://schemas.openxmlformats.org/officeDocument/2006/relationships/hyperlink"/><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embeddings/oleObject1.bin" Type="http://schemas.openxmlformats.org/officeDocument/2006/relationships/oleObjec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embeddings/oleObject2.bin" Type="http://schemas.openxmlformats.org/officeDocument/2006/relationships/oleObjec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522"/>
            <a:ext cx="18288000" cy="10018478"/>
          </a:xfrm>
          <a:custGeom>
            <a:avLst/>
            <a:gdLst/>
            <a:ahLst/>
            <a:cxnLst/>
            <a:rect r="r" b="b" t="t" l="l"/>
            <a:pathLst>
              <a:path h="10018478" w="18288000">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16431" y="6906219"/>
            <a:ext cx="4467792" cy="4249987"/>
          </a:xfrm>
          <a:custGeom>
            <a:avLst/>
            <a:gdLst/>
            <a:ahLst/>
            <a:cxnLst/>
            <a:rect r="r" b="b" t="t" l="l"/>
            <a:pathLst>
              <a:path h="4249987" w="4467792">
                <a:moveTo>
                  <a:pt x="0" y="0"/>
                </a:moveTo>
                <a:lnTo>
                  <a:pt x="4467792" y="0"/>
                </a:lnTo>
                <a:lnTo>
                  <a:pt x="4467792" y="4249987"/>
                </a:lnTo>
                <a:lnTo>
                  <a:pt x="0" y="4249987"/>
                </a:lnTo>
                <a:lnTo>
                  <a:pt x="0" y="0"/>
                </a:lnTo>
                <a:close/>
              </a:path>
            </a:pathLst>
          </a:custGeom>
          <a:blipFill>
            <a:blip r:embed="rId4"/>
            <a:stretch>
              <a:fillRect l="0" t="0" r="0" b="0"/>
            </a:stretch>
          </a:blipFill>
        </p:spPr>
      </p:sp>
      <p:sp>
        <p:nvSpPr>
          <p:cNvPr name="Freeform 4" id="4"/>
          <p:cNvSpPr/>
          <p:nvPr/>
        </p:nvSpPr>
        <p:spPr>
          <a:xfrm flipH="false" flipV="false" rot="-6134898">
            <a:off x="14209243" y="-2045303"/>
            <a:ext cx="4535136" cy="5060124"/>
          </a:xfrm>
          <a:custGeom>
            <a:avLst/>
            <a:gdLst/>
            <a:ahLst/>
            <a:cxnLst/>
            <a:rect r="r" b="b" t="t" l="l"/>
            <a:pathLst>
              <a:path h="5060124" w="4535136">
                <a:moveTo>
                  <a:pt x="0" y="0"/>
                </a:moveTo>
                <a:lnTo>
                  <a:pt x="4535136" y="0"/>
                </a:lnTo>
                <a:lnTo>
                  <a:pt x="4535136" y="5060124"/>
                </a:lnTo>
                <a:lnTo>
                  <a:pt x="0" y="5060124"/>
                </a:lnTo>
                <a:lnTo>
                  <a:pt x="0" y="0"/>
                </a:lnTo>
                <a:close/>
              </a:path>
            </a:pathLst>
          </a:custGeom>
          <a:blipFill>
            <a:blip r:embed="rId5"/>
            <a:stretch>
              <a:fillRect l="0" t="0" r="0" b="0"/>
            </a:stretch>
          </a:blipFill>
        </p:spPr>
      </p:sp>
      <p:sp>
        <p:nvSpPr>
          <p:cNvPr name="Freeform 5" id="5"/>
          <p:cNvSpPr/>
          <p:nvPr/>
        </p:nvSpPr>
        <p:spPr>
          <a:xfrm flipH="false" flipV="false" rot="1079263">
            <a:off x="116092" y="-857316"/>
            <a:ext cx="4033686" cy="4179986"/>
          </a:xfrm>
          <a:custGeom>
            <a:avLst/>
            <a:gdLst/>
            <a:ahLst/>
            <a:cxnLst/>
            <a:rect r="r" b="b" t="t" l="l"/>
            <a:pathLst>
              <a:path h="4179986" w="4033686">
                <a:moveTo>
                  <a:pt x="0" y="0"/>
                </a:moveTo>
                <a:lnTo>
                  <a:pt x="4033686" y="0"/>
                </a:lnTo>
                <a:lnTo>
                  <a:pt x="4033686" y="4179985"/>
                </a:lnTo>
                <a:lnTo>
                  <a:pt x="0" y="4179985"/>
                </a:lnTo>
                <a:lnTo>
                  <a:pt x="0" y="0"/>
                </a:lnTo>
                <a:close/>
              </a:path>
            </a:pathLst>
          </a:custGeom>
          <a:blipFill>
            <a:blip r:embed="rId6"/>
            <a:stretch>
              <a:fillRect l="0" t="0" r="0" b="0"/>
            </a:stretch>
          </a:blipFill>
        </p:spPr>
      </p:sp>
      <p:sp>
        <p:nvSpPr>
          <p:cNvPr name="Freeform 6" id="6"/>
          <p:cNvSpPr/>
          <p:nvPr/>
        </p:nvSpPr>
        <p:spPr>
          <a:xfrm flipH="false" flipV="false" rot="1392916">
            <a:off x="2341453" y="6818199"/>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7"/>
            <a:stretch>
              <a:fillRect l="0" t="0" r="0" b="0"/>
            </a:stretch>
          </a:blipFill>
        </p:spPr>
      </p:sp>
      <p:sp>
        <p:nvSpPr>
          <p:cNvPr name="Freeform 7" id="7"/>
          <p:cNvSpPr/>
          <p:nvPr/>
        </p:nvSpPr>
        <p:spPr>
          <a:xfrm flipH="false" flipV="false" rot="-1600701">
            <a:off x="14525334" y="2202848"/>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8"/>
            <a:stretch>
              <a:fillRect l="0" t="0" r="0" b="0"/>
            </a:stretch>
          </a:blipFill>
        </p:spPr>
      </p:sp>
      <p:sp>
        <p:nvSpPr>
          <p:cNvPr name="Freeform 8" id="8"/>
          <p:cNvSpPr/>
          <p:nvPr/>
        </p:nvSpPr>
        <p:spPr>
          <a:xfrm flipH="false" flipV="false" rot="1558470">
            <a:off x="13960683" y="7230703"/>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9"/>
            <a:stretch>
              <a:fillRect l="0" t="0" r="0" b="0"/>
            </a:stretch>
          </a:blipFill>
        </p:spPr>
      </p:sp>
      <p:sp>
        <p:nvSpPr>
          <p:cNvPr name="Freeform 9" id="9"/>
          <p:cNvSpPr/>
          <p:nvPr/>
        </p:nvSpPr>
        <p:spPr>
          <a:xfrm flipH="false" flipV="false" rot="0">
            <a:off x="3502069" y="2096917"/>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10"/>
            <a:stretch>
              <a:fillRect l="0" t="0" r="0" b="0"/>
            </a:stretch>
          </a:blipFill>
        </p:spPr>
      </p:sp>
      <p:sp>
        <p:nvSpPr>
          <p:cNvPr name="Freeform 10" id="10"/>
          <p:cNvSpPr/>
          <p:nvPr/>
        </p:nvSpPr>
        <p:spPr>
          <a:xfrm flipH="false" flipV="false" rot="5400000">
            <a:off x="-1570908" y="7239148"/>
            <a:ext cx="4846752" cy="3653240"/>
          </a:xfrm>
          <a:custGeom>
            <a:avLst/>
            <a:gdLst/>
            <a:ahLst/>
            <a:cxnLst/>
            <a:rect r="r" b="b" t="t" l="l"/>
            <a:pathLst>
              <a:path h="3653240" w="4846752">
                <a:moveTo>
                  <a:pt x="0" y="0"/>
                </a:moveTo>
                <a:lnTo>
                  <a:pt x="4846753" y="0"/>
                </a:lnTo>
                <a:lnTo>
                  <a:pt x="4846753" y="3653240"/>
                </a:lnTo>
                <a:lnTo>
                  <a:pt x="0" y="3653240"/>
                </a:lnTo>
                <a:lnTo>
                  <a:pt x="0" y="0"/>
                </a:lnTo>
                <a:close/>
              </a:path>
            </a:pathLst>
          </a:custGeom>
          <a:blipFill>
            <a:blip r:embed="rId11"/>
            <a:stretch>
              <a:fillRect l="0" t="0" r="0" b="0"/>
            </a:stretch>
          </a:blipFill>
        </p:spPr>
      </p:sp>
      <p:sp>
        <p:nvSpPr>
          <p:cNvPr name="TextBox 11" id="11"/>
          <p:cNvSpPr txBox="true"/>
          <p:nvPr/>
        </p:nvSpPr>
        <p:spPr>
          <a:xfrm rot="0">
            <a:off x="2679088" y="4396040"/>
            <a:ext cx="12929823" cy="2027934"/>
          </a:xfrm>
          <a:prstGeom prst="rect">
            <a:avLst/>
          </a:prstGeom>
        </p:spPr>
        <p:txBody>
          <a:bodyPr anchor="t" rtlCol="false" tIns="0" lIns="0" bIns="0" rIns="0">
            <a:spAutoFit/>
          </a:bodyPr>
          <a:lstStyle/>
          <a:p>
            <a:pPr algn="ctr">
              <a:lnSpc>
                <a:spcPts val="7982"/>
              </a:lnSpc>
            </a:pPr>
            <a:r>
              <a:rPr lang="en-US" sz="6396">
                <a:solidFill>
                  <a:srgbClr val="FFFFFF"/>
                </a:solidFill>
                <a:latin typeface="Mokoto"/>
                <a:ea typeface="Mokoto"/>
                <a:cs typeface="Mokoto"/>
                <a:sym typeface="Mokoto"/>
              </a:rPr>
              <a:t>MACHINE LEARNING ALGORITHMS</a:t>
            </a:r>
          </a:p>
        </p:txBody>
      </p:sp>
      <p:sp>
        <p:nvSpPr>
          <p:cNvPr name="TextBox 12" id="12"/>
          <p:cNvSpPr txBox="true"/>
          <p:nvPr/>
        </p:nvSpPr>
        <p:spPr>
          <a:xfrm rot="0">
            <a:off x="2679088" y="9179171"/>
            <a:ext cx="12616596" cy="656590"/>
          </a:xfrm>
          <a:prstGeom prst="rect">
            <a:avLst/>
          </a:prstGeom>
        </p:spPr>
        <p:txBody>
          <a:bodyPr anchor="t" rtlCol="false" tIns="0" lIns="0" bIns="0" rIns="0">
            <a:spAutoFit/>
          </a:bodyPr>
          <a:lstStyle/>
          <a:p>
            <a:pPr algn="ctr">
              <a:lnSpc>
                <a:spcPts val="2659"/>
              </a:lnSpc>
            </a:pPr>
            <a:r>
              <a:rPr lang="en-US" sz="1899" spc="512">
                <a:solidFill>
                  <a:srgbClr val="FFFFFF"/>
                </a:solidFill>
                <a:latin typeface="Montserrat"/>
                <a:ea typeface="Montserrat"/>
                <a:cs typeface="Montserrat"/>
                <a:sym typeface="Montserrat"/>
              </a:rPr>
              <a:t>TEAM 1</a:t>
            </a:r>
          </a:p>
          <a:p>
            <a:pPr algn="ctr">
              <a:lnSpc>
                <a:spcPts val="2659"/>
              </a:lnSpc>
            </a:pPr>
            <a:r>
              <a:rPr lang="en-US" sz="1899" spc="512">
                <a:solidFill>
                  <a:srgbClr val="FFFFFF"/>
                </a:solidFill>
                <a:latin typeface="Montserrat"/>
                <a:ea typeface="Montserrat"/>
                <a:cs typeface="Montserrat"/>
                <a:sym typeface="Montserrat"/>
              </a:rPr>
              <a:t>RENATA QUINTERO  JORGE CARDENAS  MARCO ANTONIO MENDOZA</a:t>
            </a:r>
          </a:p>
        </p:txBody>
      </p:sp>
      <p:sp>
        <p:nvSpPr>
          <p:cNvPr name="TextBox 13" id="13"/>
          <p:cNvSpPr txBox="true"/>
          <p:nvPr/>
        </p:nvSpPr>
        <p:spPr>
          <a:xfrm rot="0">
            <a:off x="3786836" y="3946337"/>
            <a:ext cx="10738498" cy="356235"/>
          </a:xfrm>
          <a:prstGeom prst="rect">
            <a:avLst/>
          </a:prstGeom>
        </p:spPr>
        <p:txBody>
          <a:bodyPr anchor="t" rtlCol="false" tIns="0" lIns="0" bIns="0" rIns="0">
            <a:spAutoFit/>
          </a:bodyPr>
          <a:lstStyle/>
          <a:p>
            <a:pPr algn="ctr">
              <a:lnSpc>
                <a:spcPts val="2939"/>
              </a:lnSpc>
            </a:pPr>
            <a:r>
              <a:rPr lang="en-US" sz="2099" spc="566">
                <a:solidFill>
                  <a:srgbClr val="FFFFFF"/>
                </a:solidFill>
                <a:latin typeface="Montserrat"/>
                <a:ea typeface="Montserrat"/>
                <a:cs typeface="Montserrat"/>
                <a:sym typeface="Montserrat"/>
              </a:rPr>
              <a:t>A DEEP DIVE INTO</a:t>
            </a:r>
          </a:p>
        </p:txBody>
      </p:sp>
      <p:sp>
        <p:nvSpPr>
          <p:cNvPr name="TextBox 14" id="14"/>
          <p:cNvSpPr txBox="true"/>
          <p:nvPr/>
        </p:nvSpPr>
        <p:spPr>
          <a:xfrm rot="0">
            <a:off x="3786836" y="8420028"/>
            <a:ext cx="10401101" cy="356235"/>
          </a:xfrm>
          <a:prstGeom prst="rect">
            <a:avLst/>
          </a:prstGeom>
        </p:spPr>
        <p:txBody>
          <a:bodyPr anchor="t" rtlCol="false" tIns="0" lIns="0" bIns="0" rIns="0">
            <a:spAutoFit/>
          </a:bodyPr>
          <a:lstStyle/>
          <a:p>
            <a:pPr algn="ctr">
              <a:lnSpc>
                <a:spcPts val="2939"/>
              </a:lnSpc>
            </a:pPr>
            <a:r>
              <a:rPr lang="en-US" sz="2099" spc="566">
                <a:solidFill>
                  <a:srgbClr val="FFFFFF"/>
                </a:solidFill>
                <a:latin typeface="Montserrat"/>
                <a:ea typeface="Montserrat"/>
                <a:cs typeface="Montserrat"/>
                <a:sym typeface="Montserrat"/>
              </a:rPr>
              <a:t>SIMULATION AND DATA VISUALIZATION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798078" y="9424582"/>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7242236" y="212727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932650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430379" y="2078107"/>
            <a:ext cx="1112030" cy="1140544"/>
          </a:xfrm>
          <a:custGeom>
            <a:avLst/>
            <a:gdLst/>
            <a:ahLst/>
            <a:cxnLst/>
            <a:rect r="r" b="b" t="t" l="l"/>
            <a:pathLst>
              <a:path h="1140544" w="1112030">
                <a:moveTo>
                  <a:pt x="0" y="0"/>
                </a:moveTo>
                <a:lnTo>
                  <a:pt x="1112030" y="0"/>
                </a:lnTo>
                <a:lnTo>
                  <a:pt x="1112030" y="1140543"/>
                </a:lnTo>
                <a:lnTo>
                  <a:pt x="0" y="1140543"/>
                </a:lnTo>
                <a:lnTo>
                  <a:pt x="0" y="0"/>
                </a:lnTo>
                <a:close/>
              </a:path>
            </a:pathLst>
          </a:custGeom>
          <a:blipFill>
            <a:blip r:embed="rId5"/>
            <a:stretch>
              <a:fillRect l="0" t="0" r="0" b="0"/>
            </a:stretch>
          </a:blipFill>
        </p:spPr>
      </p:sp>
      <p:sp>
        <p:nvSpPr>
          <p:cNvPr name="Freeform 6" id="6"/>
          <p:cNvSpPr/>
          <p:nvPr/>
        </p:nvSpPr>
        <p:spPr>
          <a:xfrm flipH="false" flipV="false" rot="-941928">
            <a:off x="1578330" y="-38531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3126" y="601328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1662890">
            <a:off x="17226562" y="6013288"/>
            <a:ext cx="1260214" cy="1497294"/>
          </a:xfrm>
          <a:custGeom>
            <a:avLst/>
            <a:gdLst/>
            <a:ahLst/>
            <a:cxnLst/>
            <a:rect r="r" b="b" t="t" l="l"/>
            <a:pathLst>
              <a:path h="1497294" w="1260214">
                <a:moveTo>
                  <a:pt x="0" y="0"/>
                </a:moveTo>
                <a:lnTo>
                  <a:pt x="1260214" y="0"/>
                </a:lnTo>
                <a:lnTo>
                  <a:pt x="1260214" y="1497294"/>
                </a:lnTo>
                <a:lnTo>
                  <a:pt x="0" y="1497294"/>
                </a:lnTo>
                <a:lnTo>
                  <a:pt x="0" y="0"/>
                </a:lnTo>
                <a:close/>
              </a:path>
            </a:pathLst>
          </a:custGeom>
          <a:blipFill>
            <a:blip r:embed="rId8"/>
            <a:stretch>
              <a:fillRect l="0" t="0" r="0" b="0"/>
            </a:stretch>
          </a:blipFill>
        </p:spPr>
      </p:sp>
      <p:sp>
        <p:nvSpPr>
          <p:cNvPr name="Freeform 9" id="9"/>
          <p:cNvSpPr/>
          <p:nvPr/>
        </p:nvSpPr>
        <p:spPr>
          <a:xfrm flipH="false" flipV="false" rot="0">
            <a:off x="15592158" y="-2342"/>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0" id="10"/>
          <p:cNvSpPr/>
          <p:nvPr/>
        </p:nvSpPr>
        <p:spPr>
          <a:xfrm flipH="false" flipV="false" rot="0">
            <a:off x="6001904" y="6537657"/>
            <a:ext cx="6284192" cy="3534858"/>
          </a:xfrm>
          <a:custGeom>
            <a:avLst/>
            <a:gdLst/>
            <a:ahLst/>
            <a:cxnLst/>
            <a:rect r="r" b="b" t="t" l="l"/>
            <a:pathLst>
              <a:path h="3534858" w="6284192">
                <a:moveTo>
                  <a:pt x="0" y="0"/>
                </a:moveTo>
                <a:lnTo>
                  <a:pt x="6284192" y="0"/>
                </a:lnTo>
                <a:lnTo>
                  <a:pt x="6284192" y="3534858"/>
                </a:lnTo>
                <a:lnTo>
                  <a:pt x="0" y="3534858"/>
                </a:lnTo>
                <a:lnTo>
                  <a:pt x="0" y="0"/>
                </a:lnTo>
                <a:close/>
              </a:path>
            </a:pathLst>
          </a:custGeom>
          <a:blipFill>
            <a:blip r:embed="rId10"/>
            <a:stretch>
              <a:fillRect l="0" t="0" r="0" b="0"/>
            </a:stretch>
          </a:blipFill>
        </p:spPr>
      </p:sp>
      <p:sp>
        <p:nvSpPr>
          <p:cNvPr name="TextBox 11" id="11"/>
          <p:cNvSpPr txBox="true"/>
          <p:nvPr/>
        </p:nvSpPr>
        <p:spPr>
          <a:xfrm rot="0">
            <a:off x="3310551" y="1069801"/>
            <a:ext cx="11666899"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EXAMPLE</a:t>
            </a:r>
          </a:p>
        </p:txBody>
      </p:sp>
      <p:sp>
        <p:nvSpPr>
          <p:cNvPr name="TextBox 12" id="12"/>
          <p:cNvSpPr txBox="true"/>
          <p:nvPr/>
        </p:nvSpPr>
        <p:spPr>
          <a:xfrm rot="0">
            <a:off x="1028700" y="2245755"/>
            <a:ext cx="16230600" cy="4187825"/>
          </a:xfrm>
          <a:prstGeom prst="rect">
            <a:avLst/>
          </a:prstGeom>
        </p:spPr>
        <p:txBody>
          <a:bodyPr anchor="t" rtlCol="false" tIns="0" lIns="0" bIns="0" rIns="0">
            <a:spAutoFit/>
          </a:bodyPr>
          <a:lstStyle/>
          <a:p>
            <a:pPr algn="ctr">
              <a:lnSpc>
                <a:spcPts val="4059"/>
              </a:lnSpc>
            </a:pPr>
            <a:r>
              <a:rPr lang="en-US" sz="2899" b="true">
                <a:solidFill>
                  <a:srgbClr val="FFFFFF"/>
                </a:solidFill>
                <a:latin typeface="Montserrat Bold"/>
                <a:ea typeface="Montserrat Bold"/>
                <a:cs typeface="Montserrat Bold"/>
                <a:sym typeface="Montserrat Bold"/>
              </a:rPr>
              <a:t>▶️Example: Predicting delivery delays</a:t>
            </a:r>
          </a:p>
          <a:p>
            <a:pPr algn="ctr">
              <a:lnSpc>
                <a:spcPts val="3919"/>
              </a:lnSpc>
            </a:pPr>
          </a:p>
          <a:p>
            <a:pPr algn="ctr">
              <a:lnSpc>
                <a:spcPts val="3639"/>
              </a:lnSpc>
            </a:pPr>
            <a:r>
              <a:rPr lang="en-US" sz="2599">
                <a:solidFill>
                  <a:srgbClr val="FFFFFF"/>
                </a:solidFill>
                <a:latin typeface="Montserrat"/>
                <a:ea typeface="Montserrat"/>
                <a:cs typeface="Montserrat"/>
                <a:sym typeface="Montserrat"/>
              </a:rPr>
              <a:t>Imagine you’re running a shipping company and you want to estimate the delay that package delivery might have. Multilinear regression helps predict those delays by analyzing some factors like: Distance in km, weather severity (in a 1 to 5 scale), and the carrier type.</a:t>
            </a:r>
          </a:p>
          <a:p>
            <a:pPr algn="ctr">
              <a:lnSpc>
                <a:spcPts val="3639"/>
              </a:lnSpc>
            </a:pPr>
          </a:p>
          <a:p>
            <a:pPr algn="ctr">
              <a:lnSpc>
                <a:spcPts val="3639"/>
              </a:lnSpc>
            </a:pPr>
            <a:r>
              <a:rPr lang="en-US" sz="2599">
                <a:solidFill>
                  <a:srgbClr val="FFFFFF"/>
                </a:solidFill>
                <a:latin typeface="Montserrat"/>
                <a:ea typeface="Montserrat"/>
                <a:cs typeface="Montserrat"/>
                <a:sym typeface="Montserrat"/>
              </a:rPr>
              <a:t>The algorithm takes those inputs and calculates their combined effect, for example:</a:t>
            </a:r>
          </a:p>
          <a:p>
            <a:pPr algn="ctr">
              <a:lnSpc>
                <a:spcPts val="3639"/>
              </a:lnSpc>
            </a:pPr>
            <a:r>
              <a:rPr lang="en-US" sz="2599">
                <a:solidFill>
                  <a:srgbClr val="FFFFFF"/>
                </a:solidFill>
                <a:latin typeface="Montserrat"/>
                <a:ea typeface="Montserrat"/>
                <a:cs typeface="Montserrat"/>
                <a:sym typeface="Montserrat"/>
              </a:rPr>
              <a:t>Every 100 km adds about 0.2 days to delivery time. Bad weather (score 4/5) adds 1.5 days. Premium carriers can reduce delays by 0.8 days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798078" y="9424582"/>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7242236" y="212727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932650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430379" y="2078107"/>
            <a:ext cx="1112030" cy="1140544"/>
          </a:xfrm>
          <a:custGeom>
            <a:avLst/>
            <a:gdLst/>
            <a:ahLst/>
            <a:cxnLst/>
            <a:rect r="r" b="b" t="t" l="l"/>
            <a:pathLst>
              <a:path h="1140544" w="1112030">
                <a:moveTo>
                  <a:pt x="0" y="0"/>
                </a:moveTo>
                <a:lnTo>
                  <a:pt x="1112030" y="0"/>
                </a:lnTo>
                <a:lnTo>
                  <a:pt x="1112030" y="1140543"/>
                </a:lnTo>
                <a:lnTo>
                  <a:pt x="0" y="1140543"/>
                </a:lnTo>
                <a:lnTo>
                  <a:pt x="0" y="0"/>
                </a:lnTo>
                <a:close/>
              </a:path>
            </a:pathLst>
          </a:custGeom>
          <a:blipFill>
            <a:blip r:embed="rId5"/>
            <a:stretch>
              <a:fillRect l="0" t="0" r="0" b="0"/>
            </a:stretch>
          </a:blipFill>
        </p:spPr>
      </p:sp>
      <p:sp>
        <p:nvSpPr>
          <p:cNvPr name="Freeform 6" id="6"/>
          <p:cNvSpPr/>
          <p:nvPr/>
        </p:nvSpPr>
        <p:spPr>
          <a:xfrm flipH="false" flipV="false" rot="-941928">
            <a:off x="1578330" y="-38531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3126" y="601328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1662890">
            <a:off x="17226562" y="6013288"/>
            <a:ext cx="1260214" cy="1497294"/>
          </a:xfrm>
          <a:custGeom>
            <a:avLst/>
            <a:gdLst/>
            <a:ahLst/>
            <a:cxnLst/>
            <a:rect r="r" b="b" t="t" l="l"/>
            <a:pathLst>
              <a:path h="1497294" w="1260214">
                <a:moveTo>
                  <a:pt x="0" y="0"/>
                </a:moveTo>
                <a:lnTo>
                  <a:pt x="1260214" y="0"/>
                </a:lnTo>
                <a:lnTo>
                  <a:pt x="1260214" y="1497294"/>
                </a:lnTo>
                <a:lnTo>
                  <a:pt x="0" y="1497294"/>
                </a:lnTo>
                <a:lnTo>
                  <a:pt x="0" y="0"/>
                </a:lnTo>
                <a:close/>
              </a:path>
            </a:pathLst>
          </a:custGeom>
          <a:blipFill>
            <a:blip r:embed="rId8"/>
            <a:stretch>
              <a:fillRect l="0" t="0" r="0" b="0"/>
            </a:stretch>
          </a:blipFill>
        </p:spPr>
      </p:sp>
      <p:sp>
        <p:nvSpPr>
          <p:cNvPr name="Freeform 9" id="9"/>
          <p:cNvSpPr/>
          <p:nvPr/>
        </p:nvSpPr>
        <p:spPr>
          <a:xfrm flipH="false" flipV="false" rot="0">
            <a:off x="15592158" y="-2342"/>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TextBox 10" id="10"/>
          <p:cNvSpPr txBox="true"/>
          <p:nvPr/>
        </p:nvSpPr>
        <p:spPr>
          <a:xfrm rot="0">
            <a:off x="3310551" y="1069801"/>
            <a:ext cx="11666899"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PROS &amp; CONS</a:t>
            </a:r>
          </a:p>
        </p:txBody>
      </p:sp>
      <p:sp>
        <p:nvSpPr>
          <p:cNvPr name="TextBox 11" id="11"/>
          <p:cNvSpPr txBox="true"/>
          <p:nvPr/>
        </p:nvSpPr>
        <p:spPr>
          <a:xfrm rot="0">
            <a:off x="2952149" y="2600753"/>
            <a:ext cx="12383702" cy="5925185"/>
          </a:xfrm>
          <a:prstGeom prst="rect">
            <a:avLst/>
          </a:prstGeom>
        </p:spPr>
        <p:txBody>
          <a:bodyPr anchor="t" rtlCol="false" tIns="0" lIns="0" bIns="0" rIns="0">
            <a:spAutoFit/>
          </a:bodyPr>
          <a:lstStyle/>
          <a:p>
            <a:pPr algn="ctr">
              <a:lnSpc>
                <a:spcPts val="4059"/>
              </a:lnSpc>
            </a:pPr>
            <a:r>
              <a:rPr lang="en-US" b="true" sz="2899">
                <a:solidFill>
                  <a:srgbClr val="FFFFFF"/>
                </a:solidFill>
                <a:latin typeface="Montserrat Bold"/>
                <a:ea typeface="Montserrat Bold"/>
                <a:cs typeface="Montserrat Bold"/>
                <a:sym typeface="Montserrat Bold"/>
              </a:rPr>
              <a:t>Why use Multilinear Regression in this Industry?</a:t>
            </a:r>
          </a:p>
          <a:p>
            <a:pPr algn="ctr">
              <a:lnSpc>
                <a:spcPts val="3779"/>
              </a:lnSpc>
            </a:pPr>
          </a:p>
          <a:p>
            <a:pPr algn="ctr">
              <a:lnSpc>
                <a:spcPts val="3779"/>
              </a:lnSpc>
            </a:pPr>
            <a:r>
              <a:rPr lang="en-US" sz="2699">
                <a:solidFill>
                  <a:srgbClr val="FFFFFF"/>
                </a:solidFill>
                <a:latin typeface="Montserrat"/>
                <a:ea typeface="Montserrat"/>
                <a:cs typeface="Montserrat"/>
                <a:sym typeface="Montserrat"/>
              </a:rPr>
              <a:t>✔️</a:t>
            </a:r>
            <a:r>
              <a:rPr lang="en-US" b="true" sz="2699">
                <a:solidFill>
                  <a:srgbClr val="FFFFFF"/>
                </a:solidFill>
                <a:latin typeface="Montserrat Bold"/>
                <a:ea typeface="Montserrat Bold"/>
                <a:cs typeface="Montserrat Bold"/>
                <a:sym typeface="Montserrat Bold"/>
              </a:rPr>
              <a:t>Pros</a:t>
            </a:r>
          </a:p>
          <a:p>
            <a:pPr algn="ctr">
              <a:lnSpc>
                <a:spcPts val="3219"/>
              </a:lnSpc>
            </a:pPr>
            <a:r>
              <a:rPr lang="en-US" sz="2299">
                <a:solidFill>
                  <a:srgbClr val="FFFFFF"/>
                </a:solidFill>
                <a:latin typeface="Montserrat"/>
                <a:ea typeface="Montserrat"/>
                <a:cs typeface="Montserrat"/>
                <a:sym typeface="Montserrat"/>
              </a:rPr>
              <a:t>⭐Interpretability - Quantifies how each factor impacts outcomes like delay or costs.</a:t>
            </a:r>
          </a:p>
          <a:p>
            <a:pPr algn="ctr">
              <a:lnSpc>
                <a:spcPts val="3219"/>
              </a:lnSpc>
            </a:pPr>
            <a:r>
              <a:rPr lang="en-US" sz="2299">
                <a:solidFill>
                  <a:srgbClr val="FFFFFF"/>
                </a:solidFill>
                <a:latin typeface="Montserrat"/>
                <a:ea typeface="Montserrat"/>
                <a:cs typeface="Montserrat"/>
                <a:sym typeface="Montserrat"/>
              </a:rPr>
              <a:t>⭐Cost-effective - Requires less data power vs. AI models (e.g. neural networks)</a:t>
            </a:r>
          </a:p>
          <a:p>
            <a:pPr algn="ctr">
              <a:lnSpc>
                <a:spcPts val="3219"/>
              </a:lnSpc>
            </a:pPr>
            <a:r>
              <a:rPr lang="en-US" sz="2299">
                <a:solidFill>
                  <a:srgbClr val="FFFFFF"/>
                </a:solidFill>
                <a:latin typeface="Montserrat"/>
                <a:ea typeface="Montserrat"/>
                <a:cs typeface="Montserrat"/>
                <a:sym typeface="Montserrat"/>
              </a:rPr>
              <a:t>⭐Scenario testing - Simulate “what if” scenarios, for example, how does a fuel price hike affect costs?</a:t>
            </a:r>
          </a:p>
          <a:p>
            <a:pPr algn="ctr">
              <a:lnSpc>
                <a:spcPts val="3219"/>
              </a:lnSpc>
            </a:pPr>
          </a:p>
          <a:p>
            <a:pPr algn="ctr">
              <a:lnSpc>
                <a:spcPts val="3779"/>
              </a:lnSpc>
            </a:pPr>
            <a:r>
              <a:rPr lang="en-US" sz="2699">
                <a:solidFill>
                  <a:srgbClr val="FFFFFF"/>
                </a:solidFill>
                <a:latin typeface="Montserrat"/>
                <a:ea typeface="Montserrat"/>
                <a:cs typeface="Montserrat"/>
                <a:sym typeface="Montserrat"/>
              </a:rPr>
              <a:t>❌</a:t>
            </a:r>
            <a:r>
              <a:rPr lang="en-US" b="true" sz="2699">
                <a:solidFill>
                  <a:srgbClr val="FFFFFF"/>
                </a:solidFill>
                <a:latin typeface="Montserrat Bold"/>
                <a:ea typeface="Montserrat Bold"/>
                <a:cs typeface="Montserrat Bold"/>
                <a:sym typeface="Montserrat Bold"/>
              </a:rPr>
              <a:t>Cons</a:t>
            </a:r>
          </a:p>
          <a:p>
            <a:pPr algn="ctr">
              <a:lnSpc>
                <a:spcPts val="3219"/>
              </a:lnSpc>
            </a:pPr>
            <a:r>
              <a:rPr lang="en-US" sz="2299">
                <a:solidFill>
                  <a:srgbClr val="FFFFFF"/>
                </a:solidFill>
                <a:latin typeface="Montserrat"/>
                <a:ea typeface="Montserrat"/>
                <a:cs typeface="Montserrat"/>
                <a:sym typeface="Montserrat"/>
              </a:rPr>
              <a:t>⭐Assumes linearity - Fails if relations are nonlinear (e.g. demand spikes during holidays) .</a:t>
            </a:r>
          </a:p>
          <a:p>
            <a:pPr algn="ctr">
              <a:lnSpc>
                <a:spcPts val="3219"/>
              </a:lnSpc>
            </a:pPr>
            <a:r>
              <a:rPr lang="en-US" sz="2299">
                <a:solidFill>
                  <a:srgbClr val="FFFFFF"/>
                </a:solidFill>
                <a:latin typeface="Montserrat"/>
                <a:ea typeface="Montserrat"/>
                <a:cs typeface="Montserrat"/>
                <a:sym typeface="Montserrat"/>
              </a:rPr>
              <a:t>⭐Sensitive to outliers - Extreme events like fuel cost and labor cost distort coefficients.</a:t>
            </a:r>
          </a:p>
          <a:p>
            <a:pPr algn="ctr">
              <a:lnSpc>
                <a:spcPts val="3219"/>
              </a:lnSpc>
            </a:pPr>
            <a:r>
              <a:rPr lang="en-US" sz="2299">
                <a:solidFill>
                  <a:srgbClr val="FFFFFF"/>
                </a:solidFill>
                <a:latin typeface="Montserrat"/>
                <a:ea typeface="Montserrat"/>
                <a:cs typeface="Montserrat"/>
                <a:sym typeface="Montserrat"/>
              </a:rPr>
              <a:t>⭐Static model - It doesn’t auto adapt to trends (e.g. post pandemic demand shifts).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8" id="8"/>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0" id="10"/>
          <p:cNvSpPr/>
          <p:nvPr/>
        </p:nvSpPr>
        <p:spPr>
          <a:xfrm flipH="false" flipV="false" rot="0">
            <a:off x="6057455" y="4622440"/>
            <a:ext cx="6173091" cy="5259197"/>
          </a:xfrm>
          <a:custGeom>
            <a:avLst/>
            <a:gdLst/>
            <a:ahLst/>
            <a:cxnLst/>
            <a:rect r="r" b="b" t="t" l="l"/>
            <a:pathLst>
              <a:path h="5259197" w="6173091">
                <a:moveTo>
                  <a:pt x="0" y="0"/>
                </a:moveTo>
                <a:lnTo>
                  <a:pt x="6173090" y="0"/>
                </a:lnTo>
                <a:lnTo>
                  <a:pt x="6173090" y="5259198"/>
                </a:lnTo>
                <a:lnTo>
                  <a:pt x="0" y="5259198"/>
                </a:lnTo>
                <a:lnTo>
                  <a:pt x="0" y="0"/>
                </a:lnTo>
                <a:close/>
              </a:path>
            </a:pathLst>
          </a:custGeom>
          <a:blipFill>
            <a:blip r:embed="rId10"/>
            <a:stretch>
              <a:fillRect l="0" t="0" r="0" b="0"/>
            </a:stretch>
          </a:blipFill>
        </p:spPr>
      </p:sp>
      <p:sp>
        <p:nvSpPr>
          <p:cNvPr name="TextBox 11" id="11"/>
          <p:cNvSpPr txBox="true"/>
          <p:nvPr/>
        </p:nvSpPr>
        <p:spPr>
          <a:xfrm rot="0">
            <a:off x="2952149" y="2937299"/>
            <a:ext cx="12383702" cy="1323340"/>
          </a:xfrm>
          <a:prstGeom prst="rect">
            <a:avLst/>
          </a:prstGeom>
        </p:spPr>
        <p:txBody>
          <a:bodyPr anchor="t" rtlCol="false" tIns="0" lIns="0" bIns="0" rIns="0">
            <a:spAutoFit/>
          </a:bodyPr>
          <a:lstStyle/>
          <a:p>
            <a:pPr algn="ctr">
              <a:lnSpc>
                <a:spcPts val="2659"/>
              </a:lnSpc>
            </a:pPr>
            <a:r>
              <a:rPr lang="en-US" sz="1899">
                <a:solidFill>
                  <a:srgbClr val="FFFFFF"/>
                </a:solidFill>
                <a:latin typeface="Montserrat"/>
                <a:ea typeface="Montserrat"/>
                <a:cs typeface="Montserrat"/>
                <a:sym typeface="Montserrat"/>
              </a:rPr>
              <a:t>Polynomial Regression is used when the relationship between variables is non-linear. It extends linear regression by adding higher-degree terms (l</a:t>
            </a:r>
            <a:r>
              <a:rPr lang="en-US" sz="1899">
                <a:solidFill>
                  <a:srgbClr val="FFFFFF"/>
                </a:solidFill>
                <a:latin typeface="Montserrat"/>
                <a:ea typeface="Montserrat"/>
                <a:cs typeface="Montserrat"/>
                <a:sym typeface="Montserrat"/>
              </a:rPr>
              <a:t>i</a:t>
            </a:r>
            <a:r>
              <a:rPr lang="en-US" sz="1899">
                <a:solidFill>
                  <a:srgbClr val="FFFFFF"/>
                </a:solidFill>
                <a:latin typeface="Montserrat"/>
                <a:ea typeface="Montserrat"/>
                <a:cs typeface="Montserrat"/>
                <a:sym typeface="Montserrat"/>
              </a:rPr>
              <a:t>ke x², x³) to model curves in the data. While it offers</a:t>
            </a:r>
            <a:r>
              <a:rPr lang="en-US" sz="1899">
                <a:solidFill>
                  <a:srgbClr val="FFFFFF"/>
                </a:solidFill>
                <a:latin typeface="Montserrat"/>
                <a:ea typeface="Montserrat"/>
                <a:cs typeface="Montserrat"/>
                <a:sym typeface="Montserrat"/>
              </a:rPr>
              <a:t> more flexibility than linear models, it can be prone to overfitting if the degree is too high. It’s commonly used in fields like finance, robotics, and engineering to capture complex trends.</a:t>
            </a:r>
          </a:p>
        </p:txBody>
      </p:sp>
      <p:sp>
        <p:nvSpPr>
          <p:cNvPr name="TextBox 12" id="12"/>
          <p:cNvSpPr txBox="true"/>
          <p:nvPr/>
        </p:nvSpPr>
        <p:spPr>
          <a:xfrm rot="0">
            <a:off x="3990332" y="1923816"/>
            <a:ext cx="10307337"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POLYNOMIAL REGRESSION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8" id="8"/>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TextBox 10" id="10"/>
          <p:cNvSpPr txBox="true"/>
          <p:nvPr/>
        </p:nvSpPr>
        <p:spPr>
          <a:xfrm rot="0">
            <a:off x="4177559" y="1000125"/>
            <a:ext cx="10307337"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STATISTICS</a:t>
            </a:r>
          </a:p>
        </p:txBody>
      </p:sp>
      <p:graphicFrame>
        <p:nvGraphicFramePr>
          <p:cNvPr name="Object 11" id="11"/>
          <p:cNvGraphicFramePr/>
          <p:nvPr/>
        </p:nvGraphicFramePr>
        <p:xfrm>
          <a:off x="2175309" y="2607160"/>
          <a:ext cx="2514600" cy="5448300"/>
        </p:xfrm>
        <a:graphic>
          <a:graphicData uri="http://schemas.openxmlformats.org/presentationml/2006/ole">
            <p:oleObj imgW="3594100" imgH="65278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798078" y="9424582"/>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7242236" y="212727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932650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430379" y="2078107"/>
            <a:ext cx="1112030" cy="1140544"/>
          </a:xfrm>
          <a:custGeom>
            <a:avLst/>
            <a:gdLst/>
            <a:ahLst/>
            <a:cxnLst/>
            <a:rect r="r" b="b" t="t" l="l"/>
            <a:pathLst>
              <a:path h="1140544" w="1112030">
                <a:moveTo>
                  <a:pt x="0" y="0"/>
                </a:moveTo>
                <a:lnTo>
                  <a:pt x="1112030" y="0"/>
                </a:lnTo>
                <a:lnTo>
                  <a:pt x="1112030" y="1140543"/>
                </a:lnTo>
                <a:lnTo>
                  <a:pt x="0" y="1140543"/>
                </a:lnTo>
                <a:lnTo>
                  <a:pt x="0" y="0"/>
                </a:lnTo>
                <a:close/>
              </a:path>
            </a:pathLst>
          </a:custGeom>
          <a:blipFill>
            <a:blip r:embed="rId5"/>
            <a:stretch>
              <a:fillRect l="0" t="0" r="0" b="0"/>
            </a:stretch>
          </a:blipFill>
        </p:spPr>
      </p:sp>
      <p:sp>
        <p:nvSpPr>
          <p:cNvPr name="Freeform 6" id="6"/>
          <p:cNvSpPr/>
          <p:nvPr/>
        </p:nvSpPr>
        <p:spPr>
          <a:xfrm flipH="false" flipV="false" rot="-941928">
            <a:off x="1578330" y="-38531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3126" y="601328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1662890">
            <a:off x="17226562" y="6013288"/>
            <a:ext cx="1260214" cy="1497294"/>
          </a:xfrm>
          <a:custGeom>
            <a:avLst/>
            <a:gdLst/>
            <a:ahLst/>
            <a:cxnLst/>
            <a:rect r="r" b="b" t="t" l="l"/>
            <a:pathLst>
              <a:path h="1497294" w="1260214">
                <a:moveTo>
                  <a:pt x="0" y="0"/>
                </a:moveTo>
                <a:lnTo>
                  <a:pt x="1260214" y="0"/>
                </a:lnTo>
                <a:lnTo>
                  <a:pt x="1260214" y="1497294"/>
                </a:lnTo>
                <a:lnTo>
                  <a:pt x="0" y="1497294"/>
                </a:lnTo>
                <a:lnTo>
                  <a:pt x="0" y="0"/>
                </a:lnTo>
                <a:close/>
              </a:path>
            </a:pathLst>
          </a:custGeom>
          <a:blipFill>
            <a:blip r:embed="rId8"/>
            <a:stretch>
              <a:fillRect l="0" t="0" r="0" b="0"/>
            </a:stretch>
          </a:blipFill>
        </p:spPr>
      </p:sp>
      <p:sp>
        <p:nvSpPr>
          <p:cNvPr name="Freeform 9" id="9"/>
          <p:cNvSpPr/>
          <p:nvPr/>
        </p:nvSpPr>
        <p:spPr>
          <a:xfrm flipH="false" flipV="false" rot="0">
            <a:off x="15592158" y="-2342"/>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0" id="10"/>
          <p:cNvSpPr/>
          <p:nvPr/>
        </p:nvSpPr>
        <p:spPr>
          <a:xfrm flipH="false" flipV="false" rot="0">
            <a:off x="2883771" y="6840505"/>
            <a:ext cx="6695663" cy="3320433"/>
          </a:xfrm>
          <a:custGeom>
            <a:avLst/>
            <a:gdLst/>
            <a:ahLst/>
            <a:cxnLst/>
            <a:rect r="r" b="b" t="t" l="l"/>
            <a:pathLst>
              <a:path h="3320433" w="6695663">
                <a:moveTo>
                  <a:pt x="0" y="0"/>
                </a:moveTo>
                <a:lnTo>
                  <a:pt x="6695663" y="0"/>
                </a:lnTo>
                <a:lnTo>
                  <a:pt x="6695663" y="3320433"/>
                </a:lnTo>
                <a:lnTo>
                  <a:pt x="0" y="3320433"/>
                </a:lnTo>
                <a:lnTo>
                  <a:pt x="0" y="0"/>
                </a:lnTo>
                <a:close/>
              </a:path>
            </a:pathLst>
          </a:custGeom>
          <a:blipFill>
            <a:blip r:embed="rId10"/>
            <a:stretch>
              <a:fillRect l="0" t="-3151" r="0" b="-9016"/>
            </a:stretch>
          </a:blipFill>
        </p:spPr>
      </p:sp>
      <p:sp>
        <p:nvSpPr>
          <p:cNvPr name="Freeform 11" id="11"/>
          <p:cNvSpPr/>
          <p:nvPr/>
        </p:nvSpPr>
        <p:spPr>
          <a:xfrm flipH="false" flipV="false" rot="0">
            <a:off x="11850608" y="6985589"/>
            <a:ext cx="3628358" cy="3086926"/>
          </a:xfrm>
          <a:custGeom>
            <a:avLst/>
            <a:gdLst/>
            <a:ahLst/>
            <a:cxnLst/>
            <a:rect r="r" b="b" t="t" l="l"/>
            <a:pathLst>
              <a:path h="3086926" w="3628358">
                <a:moveTo>
                  <a:pt x="0" y="0"/>
                </a:moveTo>
                <a:lnTo>
                  <a:pt x="3628358" y="0"/>
                </a:lnTo>
                <a:lnTo>
                  <a:pt x="3628358" y="3086926"/>
                </a:lnTo>
                <a:lnTo>
                  <a:pt x="0" y="3086926"/>
                </a:lnTo>
                <a:lnTo>
                  <a:pt x="0" y="0"/>
                </a:lnTo>
                <a:close/>
              </a:path>
            </a:pathLst>
          </a:custGeom>
          <a:blipFill>
            <a:blip r:embed="rId11"/>
            <a:stretch>
              <a:fillRect l="0" t="-11367" r="0" b="-6171"/>
            </a:stretch>
          </a:blipFill>
        </p:spPr>
      </p:sp>
      <p:sp>
        <p:nvSpPr>
          <p:cNvPr name="TextBox 12" id="12"/>
          <p:cNvSpPr txBox="true"/>
          <p:nvPr/>
        </p:nvSpPr>
        <p:spPr>
          <a:xfrm rot="0">
            <a:off x="3310551" y="1069801"/>
            <a:ext cx="11666899"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EXAMPLE</a:t>
            </a:r>
          </a:p>
        </p:txBody>
      </p:sp>
      <p:sp>
        <p:nvSpPr>
          <p:cNvPr name="TextBox 13" id="13"/>
          <p:cNvSpPr txBox="true"/>
          <p:nvPr/>
        </p:nvSpPr>
        <p:spPr>
          <a:xfrm rot="0">
            <a:off x="1028700" y="2134856"/>
            <a:ext cx="16230600" cy="4606925"/>
          </a:xfrm>
          <a:prstGeom prst="rect">
            <a:avLst/>
          </a:prstGeom>
        </p:spPr>
        <p:txBody>
          <a:bodyPr anchor="t" rtlCol="false" tIns="0" lIns="0" bIns="0" rIns="0">
            <a:spAutoFit/>
          </a:bodyPr>
          <a:lstStyle/>
          <a:p>
            <a:pPr algn="ctr">
              <a:lnSpc>
                <a:spcPts val="4059"/>
              </a:lnSpc>
            </a:pPr>
            <a:r>
              <a:rPr lang="en-US" b="true" sz="2899">
                <a:solidFill>
                  <a:srgbClr val="FFFFFF"/>
                </a:solidFill>
                <a:latin typeface="Montserrat Bold"/>
                <a:ea typeface="Montserrat Bold"/>
                <a:cs typeface="Montserrat Bold"/>
                <a:sym typeface="Montserrat Bold"/>
              </a:rPr>
              <a:t>▶️Example: Robotic arm trajectory</a:t>
            </a:r>
          </a:p>
          <a:p>
            <a:pPr algn="ctr">
              <a:lnSpc>
                <a:spcPts val="3639"/>
              </a:lnSpc>
            </a:pPr>
          </a:p>
          <a:p>
            <a:pPr algn="ctr">
              <a:lnSpc>
                <a:spcPts val="3639"/>
              </a:lnSpc>
            </a:pPr>
            <a:r>
              <a:rPr lang="en-US" sz="2599">
                <a:solidFill>
                  <a:srgbClr val="FFFFFF"/>
                </a:solidFill>
                <a:latin typeface="Montserrat"/>
                <a:ea typeface="Montserrat"/>
                <a:cs typeface="Montserrat"/>
                <a:sym typeface="Montserrat"/>
              </a:rPr>
              <a:t>Imagine that you are programming a robotic arm to smoothly do movements. Straight moves can look unnatural; that’s where polynomial regression helps create curved motions that mimic how human arms move.</a:t>
            </a:r>
          </a:p>
          <a:p>
            <a:pPr algn="ctr">
              <a:lnSpc>
                <a:spcPts val="3639"/>
              </a:lnSpc>
            </a:pPr>
          </a:p>
          <a:p>
            <a:pPr algn="ctr">
              <a:lnSpc>
                <a:spcPts val="3639"/>
              </a:lnSpc>
            </a:pPr>
            <a:r>
              <a:rPr lang="en-US" sz="2599">
                <a:solidFill>
                  <a:srgbClr val="FFFFFF"/>
                </a:solidFill>
                <a:latin typeface="Montserrat"/>
                <a:ea typeface="Montserrat"/>
                <a:cs typeface="Montserrat"/>
                <a:sym typeface="Montserrat"/>
              </a:rPr>
              <a:t>How’s the robot’s motion calculated? Let’s assume that the arm’s position is determined by this equation: 0.5t - 0.1t² + 0.02t³</a:t>
            </a:r>
          </a:p>
          <a:p>
            <a:pPr algn="ctr">
              <a:lnSpc>
                <a:spcPts val="3639"/>
              </a:lnSpc>
            </a:pPr>
            <a:r>
              <a:rPr lang="en-US" sz="2599">
                <a:solidFill>
                  <a:srgbClr val="FFFFFF"/>
                </a:solidFill>
                <a:latin typeface="Montserrat"/>
                <a:ea typeface="Montserrat"/>
                <a:cs typeface="Montserrat"/>
                <a:sym typeface="Montserrat"/>
              </a:rPr>
              <a:t>The first term (0.5t) controls the arm’s starting speed. The second term (- 0.1t²) adds gradual acceleration/deceleration. And the third term (0.02t³) makes the movement extra smooth.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798078" y="9424582"/>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7242236" y="212727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932650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430379" y="2078107"/>
            <a:ext cx="1112030" cy="1140544"/>
          </a:xfrm>
          <a:custGeom>
            <a:avLst/>
            <a:gdLst/>
            <a:ahLst/>
            <a:cxnLst/>
            <a:rect r="r" b="b" t="t" l="l"/>
            <a:pathLst>
              <a:path h="1140544" w="1112030">
                <a:moveTo>
                  <a:pt x="0" y="0"/>
                </a:moveTo>
                <a:lnTo>
                  <a:pt x="1112030" y="0"/>
                </a:lnTo>
                <a:lnTo>
                  <a:pt x="1112030" y="1140543"/>
                </a:lnTo>
                <a:lnTo>
                  <a:pt x="0" y="1140543"/>
                </a:lnTo>
                <a:lnTo>
                  <a:pt x="0" y="0"/>
                </a:lnTo>
                <a:close/>
              </a:path>
            </a:pathLst>
          </a:custGeom>
          <a:blipFill>
            <a:blip r:embed="rId5"/>
            <a:stretch>
              <a:fillRect l="0" t="0" r="0" b="0"/>
            </a:stretch>
          </a:blipFill>
        </p:spPr>
      </p:sp>
      <p:sp>
        <p:nvSpPr>
          <p:cNvPr name="Freeform 6" id="6"/>
          <p:cNvSpPr/>
          <p:nvPr/>
        </p:nvSpPr>
        <p:spPr>
          <a:xfrm flipH="false" flipV="false" rot="-941928">
            <a:off x="1578330" y="-38531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3126" y="601328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1662890">
            <a:off x="17226562" y="6013288"/>
            <a:ext cx="1260214" cy="1497294"/>
          </a:xfrm>
          <a:custGeom>
            <a:avLst/>
            <a:gdLst/>
            <a:ahLst/>
            <a:cxnLst/>
            <a:rect r="r" b="b" t="t" l="l"/>
            <a:pathLst>
              <a:path h="1497294" w="1260214">
                <a:moveTo>
                  <a:pt x="0" y="0"/>
                </a:moveTo>
                <a:lnTo>
                  <a:pt x="1260214" y="0"/>
                </a:lnTo>
                <a:lnTo>
                  <a:pt x="1260214" y="1497294"/>
                </a:lnTo>
                <a:lnTo>
                  <a:pt x="0" y="1497294"/>
                </a:lnTo>
                <a:lnTo>
                  <a:pt x="0" y="0"/>
                </a:lnTo>
                <a:close/>
              </a:path>
            </a:pathLst>
          </a:custGeom>
          <a:blipFill>
            <a:blip r:embed="rId8"/>
            <a:stretch>
              <a:fillRect l="0" t="0" r="0" b="0"/>
            </a:stretch>
          </a:blipFill>
        </p:spPr>
      </p:sp>
      <p:sp>
        <p:nvSpPr>
          <p:cNvPr name="Freeform 9" id="9"/>
          <p:cNvSpPr/>
          <p:nvPr/>
        </p:nvSpPr>
        <p:spPr>
          <a:xfrm flipH="false" flipV="false" rot="0">
            <a:off x="15592158" y="-2342"/>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TextBox 10" id="10"/>
          <p:cNvSpPr txBox="true"/>
          <p:nvPr/>
        </p:nvSpPr>
        <p:spPr>
          <a:xfrm rot="0">
            <a:off x="3310551" y="1069801"/>
            <a:ext cx="11666899"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PROS &amp; CONS</a:t>
            </a:r>
          </a:p>
        </p:txBody>
      </p:sp>
      <p:sp>
        <p:nvSpPr>
          <p:cNvPr name="TextBox 11" id="11"/>
          <p:cNvSpPr txBox="true"/>
          <p:nvPr/>
        </p:nvSpPr>
        <p:spPr>
          <a:xfrm rot="0">
            <a:off x="2952149" y="2600753"/>
            <a:ext cx="12383702" cy="5125085"/>
          </a:xfrm>
          <a:prstGeom prst="rect">
            <a:avLst/>
          </a:prstGeom>
        </p:spPr>
        <p:txBody>
          <a:bodyPr anchor="t" rtlCol="false" tIns="0" lIns="0" bIns="0" rIns="0">
            <a:spAutoFit/>
          </a:bodyPr>
          <a:lstStyle/>
          <a:p>
            <a:pPr algn="ctr">
              <a:lnSpc>
                <a:spcPts val="4059"/>
              </a:lnSpc>
            </a:pPr>
            <a:r>
              <a:rPr lang="en-US" b="true" sz="2899">
                <a:solidFill>
                  <a:srgbClr val="FFFFFF"/>
                </a:solidFill>
                <a:latin typeface="Montserrat Bold"/>
                <a:ea typeface="Montserrat Bold"/>
                <a:cs typeface="Montserrat Bold"/>
                <a:sym typeface="Montserrat Bold"/>
              </a:rPr>
              <a:t>Why use Multilinear Regression in this Industry?</a:t>
            </a:r>
          </a:p>
          <a:p>
            <a:pPr algn="ctr">
              <a:lnSpc>
                <a:spcPts val="3779"/>
              </a:lnSpc>
            </a:pPr>
          </a:p>
          <a:p>
            <a:pPr algn="ctr">
              <a:lnSpc>
                <a:spcPts val="3779"/>
              </a:lnSpc>
            </a:pPr>
            <a:r>
              <a:rPr lang="en-US" sz="2699">
                <a:solidFill>
                  <a:srgbClr val="FFFFFF"/>
                </a:solidFill>
                <a:latin typeface="Montserrat"/>
                <a:ea typeface="Montserrat"/>
                <a:cs typeface="Montserrat"/>
                <a:sym typeface="Montserrat"/>
              </a:rPr>
              <a:t>✔️</a:t>
            </a:r>
            <a:r>
              <a:rPr lang="en-US" b="true" sz="2699">
                <a:solidFill>
                  <a:srgbClr val="FFFFFF"/>
                </a:solidFill>
                <a:latin typeface="Montserrat Bold"/>
                <a:ea typeface="Montserrat Bold"/>
                <a:cs typeface="Montserrat Bold"/>
                <a:sym typeface="Montserrat Bold"/>
              </a:rPr>
              <a:t>Pros</a:t>
            </a:r>
          </a:p>
          <a:p>
            <a:pPr algn="ctr">
              <a:lnSpc>
                <a:spcPts val="3219"/>
              </a:lnSpc>
            </a:pPr>
            <a:r>
              <a:rPr lang="en-US" sz="2299">
                <a:solidFill>
                  <a:srgbClr val="FFFFFF"/>
                </a:solidFill>
                <a:latin typeface="Montserrat"/>
                <a:ea typeface="Montserrat"/>
                <a:cs typeface="Montserrat"/>
                <a:sym typeface="Montserrat"/>
              </a:rPr>
              <a:t>⭐Smooth motion - Avoids abrupt stops/starts</a:t>
            </a:r>
          </a:p>
          <a:p>
            <a:pPr algn="ctr">
              <a:lnSpc>
                <a:spcPts val="3219"/>
              </a:lnSpc>
            </a:pPr>
            <a:r>
              <a:rPr lang="en-US" sz="2299">
                <a:solidFill>
                  <a:srgbClr val="FFFFFF"/>
                </a:solidFill>
                <a:latin typeface="Montserrat"/>
                <a:ea typeface="Montserrat"/>
                <a:cs typeface="Montserrat"/>
                <a:sym typeface="Montserrat"/>
              </a:rPr>
              <a:t>⭐Computational efficiency - Faster than complex models for real time control</a:t>
            </a:r>
          </a:p>
          <a:p>
            <a:pPr algn="ctr">
              <a:lnSpc>
                <a:spcPts val="3219"/>
              </a:lnSpc>
            </a:pPr>
            <a:r>
              <a:rPr lang="en-US" sz="2299">
                <a:solidFill>
                  <a:srgbClr val="FFFFFF"/>
                </a:solidFill>
                <a:latin typeface="Montserrat"/>
                <a:ea typeface="Montserrat"/>
                <a:cs typeface="Montserrat"/>
                <a:sym typeface="Montserrat"/>
              </a:rPr>
              <a:t>⭐Tunable precision - Adjust polynominal degree to balance accuracy/speed</a:t>
            </a:r>
          </a:p>
          <a:p>
            <a:pPr algn="ctr">
              <a:lnSpc>
                <a:spcPts val="3219"/>
              </a:lnSpc>
            </a:pPr>
          </a:p>
          <a:p>
            <a:pPr algn="ctr">
              <a:lnSpc>
                <a:spcPts val="3779"/>
              </a:lnSpc>
            </a:pPr>
            <a:r>
              <a:rPr lang="en-US" sz="2699">
                <a:solidFill>
                  <a:srgbClr val="FFFFFF"/>
                </a:solidFill>
                <a:latin typeface="Montserrat"/>
                <a:ea typeface="Montserrat"/>
                <a:cs typeface="Montserrat"/>
                <a:sym typeface="Montserrat"/>
              </a:rPr>
              <a:t>❌</a:t>
            </a:r>
            <a:r>
              <a:rPr lang="en-US" b="true" sz="2699">
                <a:solidFill>
                  <a:srgbClr val="FFFFFF"/>
                </a:solidFill>
                <a:latin typeface="Montserrat Bold"/>
                <a:ea typeface="Montserrat Bold"/>
                <a:cs typeface="Montserrat Bold"/>
                <a:sym typeface="Montserrat Bold"/>
              </a:rPr>
              <a:t>Cons</a:t>
            </a:r>
          </a:p>
          <a:p>
            <a:pPr algn="ctr">
              <a:lnSpc>
                <a:spcPts val="3219"/>
              </a:lnSpc>
            </a:pPr>
            <a:r>
              <a:rPr lang="en-US" sz="2299">
                <a:solidFill>
                  <a:srgbClr val="FFFFFF"/>
                </a:solidFill>
                <a:latin typeface="Montserrat"/>
                <a:ea typeface="Montserrat"/>
                <a:cs typeface="Montserrat"/>
                <a:sym typeface="Montserrat"/>
              </a:rPr>
              <a:t>⭐Static Modeling - Assumes fixed dynamics, meaning that the model won’t reoptimize unless it’s part of a larger adaptive system.</a:t>
            </a:r>
          </a:p>
          <a:p>
            <a:pPr algn="ctr">
              <a:lnSpc>
                <a:spcPts val="3219"/>
              </a:lnSpc>
            </a:pPr>
            <a:r>
              <a:rPr lang="en-US" sz="2299">
                <a:solidFill>
                  <a:srgbClr val="FFFFFF"/>
                </a:solidFill>
                <a:latin typeface="Montserrat"/>
                <a:ea typeface="Montserrat"/>
                <a:cs typeface="Montserrat"/>
                <a:sym typeface="Montserrat"/>
              </a:rPr>
              <a:t>⭐Sensitive to noise - Sensing errors distort predicted paths.</a:t>
            </a:r>
          </a:p>
          <a:p>
            <a:pPr algn="ctr">
              <a:lnSpc>
                <a:spcPts val="3219"/>
              </a:lnSpc>
            </a:pPr>
            <a:r>
              <a:rPr lang="en-US" sz="2299">
                <a:solidFill>
                  <a:srgbClr val="FFFFFF"/>
                </a:solidFill>
                <a:latin typeface="Montserrat"/>
                <a:ea typeface="Montserrat"/>
                <a:cs typeface="Montserrat"/>
                <a:sym typeface="Montserrat"/>
              </a:rPr>
              <a:t>⭐Only for simple robots - Struggles with bigger robots (100+ joints)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TextBox 2" id="2"/>
          <p:cNvSpPr txBox="true"/>
          <p:nvPr/>
        </p:nvSpPr>
        <p:spPr>
          <a:xfrm rot="0">
            <a:off x="3803104" y="4035626"/>
            <a:ext cx="10681792" cy="3116506"/>
          </a:xfrm>
          <a:prstGeom prst="rect">
            <a:avLst/>
          </a:prstGeom>
        </p:spPr>
        <p:txBody>
          <a:bodyPr anchor="t" rtlCol="false" tIns="0" lIns="0" bIns="0" rIns="0">
            <a:spAutoFit/>
          </a:bodyPr>
          <a:lstStyle/>
          <a:p>
            <a:pPr algn="ctr">
              <a:lnSpc>
                <a:spcPts val="3574"/>
              </a:lnSpc>
            </a:pPr>
            <a:r>
              <a:rPr lang="en-US" sz="2552">
                <a:solidFill>
                  <a:srgbClr val="FFFFFF"/>
                </a:solidFill>
                <a:latin typeface="Montserrat"/>
                <a:ea typeface="Montserrat"/>
                <a:cs typeface="Montserrat"/>
                <a:sym typeface="Montserrat"/>
              </a:rPr>
              <a:t>These algorithms are essential tools in Machine Learning, each suited for different types of problems. Whether it’s classifying outcomes, predicting continuous values, or modeling complex patterns, they offer a balance between simplicity and usefulness. Understanding how and when to apply them provides a strong foundation for solving</a:t>
            </a:r>
            <a:r>
              <a:rPr lang="en-US" sz="2552">
                <a:solidFill>
                  <a:srgbClr val="FFFFFF"/>
                </a:solidFill>
                <a:latin typeface="Montserrat"/>
                <a:ea typeface="Montserrat"/>
                <a:cs typeface="Montserrat"/>
                <a:sym typeface="Montserrat"/>
              </a:rPr>
              <a:t> real-world problems in areas like healthcare, finance, business, and engineering.</a:t>
            </a:r>
          </a:p>
        </p:txBody>
      </p:sp>
      <p:sp>
        <p:nvSpPr>
          <p:cNvPr name="TextBox 3" id="3"/>
          <p:cNvSpPr txBox="true"/>
          <p:nvPr/>
        </p:nvSpPr>
        <p:spPr>
          <a:xfrm rot="0">
            <a:off x="2952149" y="2605732"/>
            <a:ext cx="12383702"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CONCLUSION</a:t>
            </a:r>
          </a:p>
        </p:txBody>
      </p:sp>
      <p:sp>
        <p:nvSpPr>
          <p:cNvPr name="Freeform 4" id="4"/>
          <p:cNvSpPr/>
          <p:nvPr/>
        </p:nvSpPr>
        <p:spPr>
          <a:xfrm flipH="false" flipV="false" rot="1392916">
            <a:off x="1122500" y="9165956"/>
            <a:ext cx="1158181" cy="1295867"/>
          </a:xfrm>
          <a:custGeom>
            <a:avLst/>
            <a:gdLst/>
            <a:ahLst/>
            <a:cxnLst/>
            <a:rect r="r" b="b" t="t" l="l"/>
            <a:pathLst>
              <a:path h="1295867" w="1158181">
                <a:moveTo>
                  <a:pt x="0" y="0"/>
                </a:moveTo>
                <a:lnTo>
                  <a:pt x="1158180" y="0"/>
                </a:lnTo>
                <a:lnTo>
                  <a:pt x="1158180" y="1295867"/>
                </a:lnTo>
                <a:lnTo>
                  <a:pt x="0" y="1295867"/>
                </a:lnTo>
                <a:lnTo>
                  <a:pt x="0" y="0"/>
                </a:lnTo>
                <a:close/>
              </a:path>
            </a:pathLst>
          </a:custGeom>
          <a:blipFill>
            <a:blip r:embed="rId2"/>
            <a:stretch>
              <a:fillRect l="0" t="0" r="0" b="0"/>
            </a:stretch>
          </a:blipFill>
        </p:spPr>
      </p:sp>
      <p:sp>
        <p:nvSpPr>
          <p:cNvPr name="Freeform 5" id="5"/>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6" id="6"/>
          <p:cNvSpPr/>
          <p:nvPr/>
        </p:nvSpPr>
        <p:spPr>
          <a:xfrm flipH="false" flipV="false" rot="1558470">
            <a:off x="15116074" y="9445005"/>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7" id="7"/>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8" id="8"/>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9" id="9"/>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10" id="10"/>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11" id="11"/>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522"/>
            <a:ext cx="18288000" cy="10018478"/>
          </a:xfrm>
          <a:custGeom>
            <a:avLst/>
            <a:gdLst/>
            <a:ahLst/>
            <a:cxnLst/>
            <a:rect r="r" b="b" t="t" l="l"/>
            <a:pathLst>
              <a:path h="10018478" w="18288000">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16431" y="6906219"/>
            <a:ext cx="4467792" cy="4249987"/>
          </a:xfrm>
          <a:custGeom>
            <a:avLst/>
            <a:gdLst/>
            <a:ahLst/>
            <a:cxnLst/>
            <a:rect r="r" b="b" t="t" l="l"/>
            <a:pathLst>
              <a:path h="4249987" w="4467792">
                <a:moveTo>
                  <a:pt x="0" y="0"/>
                </a:moveTo>
                <a:lnTo>
                  <a:pt x="4467792" y="0"/>
                </a:lnTo>
                <a:lnTo>
                  <a:pt x="4467792" y="4249987"/>
                </a:lnTo>
                <a:lnTo>
                  <a:pt x="0" y="4249987"/>
                </a:lnTo>
                <a:lnTo>
                  <a:pt x="0" y="0"/>
                </a:lnTo>
                <a:close/>
              </a:path>
            </a:pathLst>
          </a:custGeom>
          <a:blipFill>
            <a:blip r:embed="rId4"/>
            <a:stretch>
              <a:fillRect l="0" t="0" r="0" b="0"/>
            </a:stretch>
          </a:blipFill>
        </p:spPr>
      </p:sp>
      <p:sp>
        <p:nvSpPr>
          <p:cNvPr name="Freeform 4" id="4"/>
          <p:cNvSpPr/>
          <p:nvPr/>
        </p:nvSpPr>
        <p:spPr>
          <a:xfrm flipH="false" flipV="false" rot="-6134898">
            <a:off x="14209243" y="-2045303"/>
            <a:ext cx="4535136" cy="5060124"/>
          </a:xfrm>
          <a:custGeom>
            <a:avLst/>
            <a:gdLst/>
            <a:ahLst/>
            <a:cxnLst/>
            <a:rect r="r" b="b" t="t" l="l"/>
            <a:pathLst>
              <a:path h="5060124" w="4535136">
                <a:moveTo>
                  <a:pt x="0" y="0"/>
                </a:moveTo>
                <a:lnTo>
                  <a:pt x="4535136" y="0"/>
                </a:lnTo>
                <a:lnTo>
                  <a:pt x="4535136" y="5060124"/>
                </a:lnTo>
                <a:lnTo>
                  <a:pt x="0" y="5060124"/>
                </a:lnTo>
                <a:lnTo>
                  <a:pt x="0" y="0"/>
                </a:lnTo>
                <a:close/>
              </a:path>
            </a:pathLst>
          </a:custGeom>
          <a:blipFill>
            <a:blip r:embed="rId5"/>
            <a:stretch>
              <a:fillRect l="0" t="0" r="0" b="0"/>
            </a:stretch>
          </a:blipFill>
        </p:spPr>
      </p:sp>
      <p:sp>
        <p:nvSpPr>
          <p:cNvPr name="Freeform 5" id="5"/>
          <p:cNvSpPr/>
          <p:nvPr/>
        </p:nvSpPr>
        <p:spPr>
          <a:xfrm flipH="false" flipV="false" rot="1079263">
            <a:off x="116092" y="-857316"/>
            <a:ext cx="4033686" cy="4179986"/>
          </a:xfrm>
          <a:custGeom>
            <a:avLst/>
            <a:gdLst/>
            <a:ahLst/>
            <a:cxnLst/>
            <a:rect r="r" b="b" t="t" l="l"/>
            <a:pathLst>
              <a:path h="4179986" w="4033686">
                <a:moveTo>
                  <a:pt x="0" y="0"/>
                </a:moveTo>
                <a:lnTo>
                  <a:pt x="4033686" y="0"/>
                </a:lnTo>
                <a:lnTo>
                  <a:pt x="4033686" y="4179985"/>
                </a:lnTo>
                <a:lnTo>
                  <a:pt x="0" y="4179985"/>
                </a:lnTo>
                <a:lnTo>
                  <a:pt x="0" y="0"/>
                </a:lnTo>
                <a:close/>
              </a:path>
            </a:pathLst>
          </a:custGeom>
          <a:blipFill>
            <a:blip r:embed="rId6"/>
            <a:stretch>
              <a:fillRect l="0" t="0" r="0" b="0"/>
            </a:stretch>
          </a:blipFill>
        </p:spPr>
      </p:sp>
      <p:sp>
        <p:nvSpPr>
          <p:cNvPr name="Freeform 6" id="6"/>
          <p:cNvSpPr/>
          <p:nvPr/>
        </p:nvSpPr>
        <p:spPr>
          <a:xfrm flipH="false" flipV="false" rot="1392916">
            <a:off x="2341453" y="6818199"/>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7"/>
            <a:stretch>
              <a:fillRect l="0" t="0" r="0" b="0"/>
            </a:stretch>
          </a:blipFill>
        </p:spPr>
      </p:sp>
      <p:sp>
        <p:nvSpPr>
          <p:cNvPr name="Freeform 7" id="7"/>
          <p:cNvSpPr/>
          <p:nvPr/>
        </p:nvSpPr>
        <p:spPr>
          <a:xfrm flipH="false" flipV="false" rot="-1600701">
            <a:off x="14525334" y="2202848"/>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8"/>
            <a:stretch>
              <a:fillRect l="0" t="0" r="0" b="0"/>
            </a:stretch>
          </a:blipFill>
        </p:spPr>
      </p:sp>
      <p:sp>
        <p:nvSpPr>
          <p:cNvPr name="Freeform 8" id="8"/>
          <p:cNvSpPr/>
          <p:nvPr/>
        </p:nvSpPr>
        <p:spPr>
          <a:xfrm flipH="false" flipV="false" rot="1558470">
            <a:off x="13960683" y="7230703"/>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9"/>
            <a:stretch>
              <a:fillRect l="0" t="0" r="0" b="0"/>
            </a:stretch>
          </a:blipFill>
        </p:spPr>
      </p:sp>
      <p:sp>
        <p:nvSpPr>
          <p:cNvPr name="Freeform 9" id="9"/>
          <p:cNvSpPr/>
          <p:nvPr/>
        </p:nvSpPr>
        <p:spPr>
          <a:xfrm flipH="false" flipV="false" rot="0">
            <a:off x="3502069" y="2096917"/>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10"/>
            <a:stretch>
              <a:fillRect l="0" t="0" r="0" b="0"/>
            </a:stretch>
          </a:blipFill>
        </p:spPr>
      </p:sp>
      <p:sp>
        <p:nvSpPr>
          <p:cNvPr name="Freeform 10" id="10"/>
          <p:cNvSpPr/>
          <p:nvPr/>
        </p:nvSpPr>
        <p:spPr>
          <a:xfrm flipH="false" flipV="false" rot="5400000">
            <a:off x="-1570908" y="7239148"/>
            <a:ext cx="4846752" cy="3653240"/>
          </a:xfrm>
          <a:custGeom>
            <a:avLst/>
            <a:gdLst/>
            <a:ahLst/>
            <a:cxnLst/>
            <a:rect r="r" b="b" t="t" l="l"/>
            <a:pathLst>
              <a:path h="3653240" w="4846752">
                <a:moveTo>
                  <a:pt x="0" y="0"/>
                </a:moveTo>
                <a:lnTo>
                  <a:pt x="4846753" y="0"/>
                </a:lnTo>
                <a:lnTo>
                  <a:pt x="4846753" y="3653240"/>
                </a:lnTo>
                <a:lnTo>
                  <a:pt x="0" y="3653240"/>
                </a:lnTo>
                <a:lnTo>
                  <a:pt x="0" y="0"/>
                </a:lnTo>
                <a:close/>
              </a:path>
            </a:pathLst>
          </a:custGeom>
          <a:blipFill>
            <a:blip r:embed="rId11"/>
            <a:stretch>
              <a:fillRect l="0" t="0" r="0" b="0"/>
            </a:stretch>
          </a:blipFill>
        </p:spPr>
      </p:sp>
      <p:sp>
        <p:nvSpPr>
          <p:cNvPr name="TextBox 11" id="11"/>
          <p:cNvSpPr txBox="true"/>
          <p:nvPr/>
        </p:nvSpPr>
        <p:spPr>
          <a:xfrm rot="0">
            <a:off x="2679088" y="4626426"/>
            <a:ext cx="12929823" cy="1577340"/>
          </a:xfrm>
          <a:prstGeom prst="rect">
            <a:avLst/>
          </a:prstGeom>
        </p:spPr>
        <p:txBody>
          <a:bodyPr anchor="t" rtlCol="false" tIns="0" lIns="0" bIns="0" rIns="0">
            <a:spAutoFit/>
          </a:bodyPr>
          <a:lstStyle/>
          <a:p>
            <a:pPr algn="ctr">
              <a:lnSpc>
                <a:spcPts val="12479"/>
              </a:lnSpc>
            </a:pPr>
            <a:r>
              <a:rPr lang="en-US" sz="9999">
                <a:solidFill>
                  <a:srgbClr val="FFFFFF"/>
                </a:solidFill>
                <a:latin typeface="Mokoto"/>
                <a:ea typeface="Mokoto"/>
                <a:cs typeface="Mokoto"/>
                <a:sym typeface="Mokoto"/>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237218" y="8815326"/>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5885219" y="176626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872658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825154" y="1264584"/>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3141835" y="448253"/>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89560" y="659616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0">
            <a:off x="16488949" y="6792823"/>
            <a:ext cx="1061438" cy="1261123"/>
          </a:xfrm>
          <a:custGeom>
            <a:avLst/>
            <a:gdLst/>
            <a:ahLst/>
            <a:cxnLst/>
            <a:rect r="r" b="b" t="t" l="l"/>
            <a:pathLst>
              <a:path h="1261123" w="1061438">
                <a:moveTo>
                  <a:pt x="0" y="0"/>
                </a:moveTo>
                <a:lnTo>
                  <a:pt x="1061438" y="0"/>
                </a:lnTo>
                <a:lnTo>
                  <a:pt x="1061438" y="1261124"/>
                </a:lnTo>
                <a:lnTo>
                  <a:pt x="0" y="1261124"/>
                </a:lnTo>
                <a:lnTo>
                  <a:pt x="0" y="0"/>
                </a:lnTo>
                <a:close/>
              </a:path>
            </a:pathLst>
          </a:custGeom>
          <a:blipFill>
            <a:blip r:embed="rId8"/>
            <a:stretch>
              <a:fillRect l="0" t="0" r="0" b="0"/>
            </a:stretch>
          </a:blipFill>
        </p:spPr>
      </p:sp>
      <p:sp>
        <p:nvSpPr>
          <p:cNvPr name="Freeform 9" id="9"/>
          <p:cNvSpPr/>
          <p:nvPr/>
        </p:nvSpPr>
        <p:spPr>
          <a:xfrm flipH="false" flipV="false" rot="0">
            <a:off x="14551972" y="727072"/>
            <a:ext cx="850955" cy="836137"/>
          </a:xfrm>
          <a:custGeom>
            <a:avLst/>
            <a:gdLst/>
            <a:ahLst/>
            <a:cxnLst/>
            <a:rect r="r" b="b" t="t" l="l"/>
            <a:pathLst>
              <a:path h="836137" w="850955">
                <a:moveTo>
                  <a:pt x="0" y="0"/>
                </a:moveTo>
                <a:lnTo>
                  <a:pt x="850955" y="0"/>
                </a:lnTo>
                <a:lnTo>
                  <a:pt x="850955" y="836137"/>
                </a:lnTo>
                <a:lnTo>
                  <a:pt x="0" y="836137"/>
                </a:lnTo>
                <a:lnTo>
                  <a:pt x="0" y="0"/>
                </a:lnTo>
                <a:close/>
              </a:path>
            </a:pathLst>
          </a:custGeom>
          <a:blipFill>
            <a:blip r:embed="rId9"/>
            <a:stretch>
              <a:fillRect l="0" t="0" r="0" b="0"/>
            </a:stretch>
          </a:blipFill>
        </p:spPr>
      </p:sp>
      <p:sp>
        <p:nvSpPr>
          <p:cNvPr name="Freeform 10" id="10"/>
          <p:cNvSpPr/>
          <p:nvPr/>
        </p:nvSpPr>
        <p:spPr>
          <a:xfrm flipH="false" flipV="false" rot="0">
            <a:off x="2756206" y="5402455"/>
            <a:ext cx="3423434" cy="3423434"/>
          </a:xfrm>
          <a:custGeom>
            <a:avLst/>
            <a:gdLst/>
            <a:ahLst/>
            <a:cxnLst/>
            <a:rect r="r" b="b" t="t" l="l"/>
            <a:pathLst>
              <a:path h="3423434" w="3423434">
                <a:moveTo>
                  <a:pt x="0" y="0"/>
                </a:moveTo>
                <a:lnTo>
                  <a:pt x="3423434" y="0"/>
                </a:lnTo>
                <a:lnTo>
                  <a:pt x="3423434" y="3423434"/>
                </a:lnTo>
                <a:lnTo>
                  <a:pt x="0" y="34234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1" id="11"/>
          <p:cNvSpPr/>
          <p:nvPr/>
        </p:nvSpPr>
        <p:spPr>
          <a:xfrm flipH="true">
            <a:off x="2688441" y="5991842"/>
            <a:ext cx="3306732" cy="2260407"/>
          </a:xfrm>
          <a:prstGeom prst="line">
            <a:avLst/>
          </a:prstGeom>
          <a:ln cap="flat" w="114300">
            <a:solidFill>
              <a:srgbClr val="FFFFFF"/>
            </a:solidFill>
            <a:prstDash val="solid"/>
            <a:headEnd type="none" len="sm" w="sm"/>
            <a:tailEnd type="none" len="sm" w="sm"/>
          </a:ln>
        </p:spPr>
      </p:sp>
      <p:sp>
        <p:nvSpPr>
          <p:cNvPr name="Freeform 12" id="12"/>
          <p:cNvSpPr/>
          <p:nvPr/>
        </p:nvSpPr>
        <p:spPr>
          <a:xfrm flipH="false" flipV="false" rot="5593947">
            <a:off x="8366566" y="6055626"/>
            <a:ext cx="1908301" cy="1908301"/>
          </a:xfrm>
          <a:custGeom>
            <a:avLst/>
            <a:gdLst/>
            <a:ahLst/>
            <a:cxnLst/>
            <a:rect r="r" b="b" t="t" l="l"/>
            <a:pathLst>
              <a:path h="1908301" w="1908301">
                <a:moveTo>
                  <a:pt x="0" y="0"/>
                </a:moveTo>
                <a:lnTo>
                  <a:pt x="1908300" y="0"/>
                </a:lnTo>
                <a:lnTo>
                  <a:pt x="1908300" y="1908301"/>
                </a:lnTo>
                <a:lnTo>
                  <a:pt x="0" y="1908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5400000">
            <a:off x="12363624" y="5710547"/>
            <a:ext cx="3132428" cy="3098256"/>
          </a:xfrm>
          <a:custGeom>
            <a:avLst/>
            <a:gdLst/>
            <a:ahLst/>
            <a:cxnLst/>
            <a:rect r="r" b="b" t="t" l="l"/>
            <a:pathLst>
              <a:path h="3098256" w="3132428">
                <a:moveTo>
                  <a:pt x="0" y="0"/>
                </a:moveTo>
                <a:lnTo>
                  <a:pt x="3132428" y="0"/>
                </a:lnTo>
                <a:lnTo>
                  <a:pt x="3132428" y="3098256"/>
                </a:lnTo>
                <a:lnTo>
                  <a:pt x="0" y="309825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true" flipV="false" rot="3104665">
            <a:off x="13462048" y="5315570"/>
            <a:ext cx="1286810" cy="4114800"/>
          </a:xfrm>
          <a:custGeom>
            <a:avLst/>
            <a:gdLst/>
            <a:ahLst/>
            <a:cxnLst/>
            <a:rect r="r" b="b" t="t" l="l"/>
            <a:pathLst>
              <a:path h="4114800" w="1286810">
                <a:moveTo>
                  <a:pt x="1286810" y="0"/>
                </a:moveTo>
                <a:lnTo>
                  <a:pt x="0" y="0"/>
                </a:lnTo>
                <a:lnTo>
                  <a:pt x="0" y="4114800"/>
                </a:lnTo>
                <a:lnTo>
                  <a:pt x="1286810" y="4114800"/>
                </a:lnTo>
                <a:lnTo>
                  <a:pt x="128681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5593947">
            <a:off x="7446879" y="7099796"/>
            <a:ext cx="1908301" cy="1908301"/>
          </a:xfrm>
          <a:custGeom>
            <a:avLst/>
            <a:gdLst/>
            <a:ahLst/>
            <a:cxnLst/>
            <a:rect r="r" b="b" t="t" l="l"/>
            <a:pathLst>
              <a:path h="1908301" w="1908301">
                <a:moveTo>
                  <a:pt x="0" y="0"/>
                </a:moveTo>
                <a:lnTo>
                  <a:pt x="1908301" y="0"/>
                </a:lnTo>
                <a:lnTo>
                  <a:pt x="1908301" y="1908301"/>
                </a:lnTo>
                <a:lnTo>
                  <a:pt x="0" y="1908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5593947">
            <a:off x="7070506" y="7502675"/>
            <a:ext cx="1908301" cy="1908301"/>
          </a:xfrm>
          <a:custGeom>
            <a:avLst/>
            <a:gdLst/>
            <a:ahLst/>
            <a:cxnLst/>
            <a:rect r="r" b="b" t="t" l="l"/>
            <a:pathLst>
              <a:path h="1908301" w="1908301">
                <a:moveTo>
                  <a:pt x="0" y="0"/>
                </a:moveTo>
                <a:lnTo>
                  <a:pt x="1908300" y="0"/>
                </a:lnTo>
                <a:lnTo>
                  <a:pt x="1908300" y="1908301"/>
                </a:lnTo>
                <a:lnTo>
                  <a:pt x="0" y="1908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5593947">
            <a:off x="9083374" y="5454738"/>
            <a:ext cx="1908301" cy="1908301"/>
          </a:xfrm>
          <a:custGeom>
            <a:avLst/>
            <a:gdLst/>
            <a:ahLst/>
            <a:cxnLst/>
            <a:rect r="r" b="b" t="t" l="l"/>
            <a:pathLst>
              <a:path h="1908301" w="1908301">
                <a:moveTo>
                  <a:pt x="0" y="0"/>
                </a:moveTo>
                <a:lnTo>
                  <a:pt x="1908301" y="0"/>
                </a:lnTo>
                <a:lnTo>
                  <a:pt x="1908301" y="1908301"/>
                </a:lnTo>
                <a:lnTo>
                  <a:pt x="0" y="1908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18" id="18"/>
          <p:cNvSpPr/>
          <p:nvPr/>
        </p:nvSpPr>
        <p:spPr>
          <a:xfrm flipV="true">
            <a:off x="7926263" y="6149014"/>
            <a:ext cx="2932555" cy="2932555"/>
          </a:xfrm>
          <a:prstGeom prst="line">
            <a:avLst/>
          </a:prstGeom>
          <a:ln cap="flat" w="114300">
            <a:solidFill>
              <a:srgbClr val="FFFFFF"/>
            </a:solidFill>
            <a:prstDash val="solid"/>
            <a:headEnd type="none" len="sm" w="sm"/>
            <a:tailEnd type="none" len="sm" w="sm"/>
          </a:ln>
        </p:spPr>
      </p:sp>
      <p:sp>
        <p:nvSpPr>
          <p:cNvPr name="AutoShape 19" id="19"/>
          <p:cNvSpPr/>
          <p:nvPr/>
        </p:nvSpPr>
        <p:spPr>
          <a:xfrm flipV="true">
            <a:off x="7677723" y="5806450"/>
            <a:ext cx="2932555" cy="2932555"/>
          </a:xfrm>
          <a:prstGeom prst="line">
            <a:avLst/>
          </a:prstGeom>
          <a:ln cap="flat" w="114300">
            <a:solidFill>
              <a:srgbClr val="FFFFFF"/>
            </a:solidFill>
            <a:prstDash val="solid"/>
            <a:headEnd type="none" len="sm" w="sm"/>
            <a:tailEnd type="none" len="sm" w="sm"/>
          </a:ln>
        </p:spPr>
      </p:sp>
      <p:sp>
        <p:nvSpPr>
          <p:cNvPr name="AutoShape 20" id="20"/>
          <p:cNvSpPr/>
          <p:nvPr/>
        </p:nvSpPr>
        <p:spPr>
          <a:xfrm flipV="true">
            <a:off x="7394595" y="5593851"/>
            <a:ext cx="2932555" cy="2932555"/>
          </a:xfrm>
          <a:prstGeom prst="line">
            <a:avLst/>
          </a:prstGeom>
          <a:ln cap="flat" w="114300">
            <a:solidFill>
              <a:srgbClr val="FFFFFF"/>
            </a:solidFill>
            <a:prstDash val="solid"/>
            <a:headEnd type="none" len="sm" w="sm"/>
            <a:tailEnd type="none" len="sm" w="sm"/>
          </a:ln>
        </p:spPr>
      </p:sp>
      <p:sp>
        <p:nvSpPr>
          <p:cNvPr name="TextBox 21" id="21"/>
          <p:cNvSpPr txBox="true"/>
          <p:nvPr/>
        </p:nvSpPr>
        <p:spPr>
          <a:xfrm rot="0">
            <a:off x="2688441" y="4829050"/>
            <a:ext cx="3558964" cy="31623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LOGISTIC REGRESSION</a:t>
            </a:r>
          </a:p>
        </p:txBody>
      </p:sp>
      <p:sp>
        <p:nvSpPr>
          <p:cNvPr name="TextBox 22" id="22"/>
          <p:cNvSpPr txBox="true"/>
          <p:nvPr/>
        </p:nvSpPr>
        <p:spPr>
          <a:xfrm rot="0">
            <a:off x="3930669" y="4067366"/>
            <a:ext cx="1074508" cy="550827"/>
          </a:xfrm>
          <a:prstGeom prst="rect">
            <a:avLst/>
          </a:prstGeom>
        </p:spPr>
        <p:txBody>
          <a:bodyPr anchor="t" rtlCol="false" tIns="0" lIns="0" bIns="0" rIns="0">
            <a:spAutoFit/>
          </a:bodyPr>
          <a:lstStyle/>
          <a:p>
            <a:pPr algn="ctr">
              <a:lnSpc>
                <a:spcPts val="4542"/>
              </a:lnSpc>
              <a:spcBef>
                <a:spcPct val="0"/>
              </a:spcBef>
            </a:pPr>
            <a:r>
              <a:rPr lang="en-US" sz="3244">
                <a:solidFill>
                  <a:srgbClr val="FFFFFF"/>
                </a:solidFill>
                <a:latin typeface="Mokoto"/>
                <a:ea typeface="Mokoto"/>
                <a:cs typeface="Mokoto"/>
                <a:sym typeface="Mokoto"/>
              </a:rPr>
              <a:t>01</a:t>
            </a:r>
          </a:p>
        </p:txBody>
      </p:sp>
      <p:sp>
        <p:nvSpPr>
          <p:cNvPr name="TextBox 23" id="23"/>
          <p:cNvSpPr txBox="true"/>
          <p:nvPr/>
        </p:nvSpPr>
        <p:spPr>
          <a:xfrm rot="0">
            <a:off x="6835744" y="4829050"/>
            <a:ext cx="4648558" cy="31623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MULTILINEAR REGRESSION</a:t>
            </a:r>
          </a:p>
        </p:txBody>
      </p:sp>
      <p:sp>
        <p:nvSpPr>
          <p:cNvPr name="TextBox 24" id="24"/>
          <p:cNvSpPr txBox="true"/>
          <p:nvPr/>
        </p:nvSpPr>
        <p:spPr>
          <a:xfrm rot="0">
            <a:off x="8606746" y="4067366"/>
            <a:ext cx="1074508" cy="550827"/>
          </a:xfrm>
          <a:prstGeom prst="rect">
            <a:avLst/>
          </a:prstGeom>
        </p:spPr>
        <p:txBody>
          <a:bodyPr anchor="t" rtlCol="false" tIns="0" lIns="0" bIns="0" rIns="0">
            <a:spAutoFit/>
          </a:bodyPr>
          <a:lstStyle/>
          <a:p>
            <a:pPr algn="ctr">
              <a:lnSpc>
                <a:spcPts val="4542"/>
              </a:lnSpc>
              <a:spcBef>
                <a:spcPct val="0"/>
              </a:spcBef>
            </a:pPr>
            <a:r>
              <a:rPr lang="en-US" sz="3244">
                <a:solidFill>
                  <a:srgbClr val="FFFFFF"/>
                </a:solidFill>
                <a:latin typeface="Mokoto"/>
                <a:ea typeface="Mokoto"/>
                <a:cs typeface="Mokoto"/>
                <a:sym typeface="Mokoto"/>
              </a:rPr>
              <a:t>02</a:t>
            </a:r>
          </a:p>
        </p:txBody>
      </p:sp>
      <p:sp>
        <p:nvSpPr>
          <p:cNvPr name="TextBox 25" id="25"/>
          <p:cNvSpPr txBox="true"/>
          <p:nvPr/>
        </p:nvSpPr>
        <p:spPr>
          <a:xfrm rot="0">
            <a:off x="12040595" y="4829788"/>
            <a:ext cx="4208722" cy="31623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POLYNOMIAL REGRESSION</a:t>
            </a:r>
          </a:p>
        </p:txBody>
      </p:sp>
      <p:sp>
        <p:nvSpPr>
          <p:cNvPr name="TextBox 26" id="26"/>
          <p:cNvSpPr txBox="true"/>
          <p:nvPr/>
        </p:nvSpPr>
        <p:spPr>
          <a:xfrm rot="0">
            <a:off x="13282823" y="4067366"/>
            <a:ext cx="1074508" cy="550827"/>
          </a:xfrm>
          <a:prstGeom prst="rect">
            <a:avLst/>
          </a:prstGeom>
        </p:spPr>
        <p:txBody>
          <a:bodyPr anchor="t" rtlCol="false" tIns="0" lIns="0" bIns="0" rIns="0">
            <a:spAutoFit/>
          </a:bodyPr>
          <a:lstStyle/>
          <a:p>
            <a:pPr algn="ctr">
              <a:lnSpc>
                <a:spcPts val="4542"/>
              </a:lnSpc>
              <a:spcBef>
                <a:spcPct val="0"/>
              </a:spcBef>
            </a:pPr>
            <a:r>
              <a:rPr lang="en-US" sz="3244">
                <a:solidFill>
                  <a:srgbClr val="FFFFFF"/>
                </a:solidFill>
                <a:latin typeface="Mokoto"/>
                <a:ea typeface="Mokoto"/>
                <a:cs typeface="Mokoto"/>
                <a:sym typeface="Mokoto"/>
              </a:rPr>
              <a:t>03</a:t>
            </a:r>
          </a:p>
        </p:txBody>
      </p:sp>
      <p:sp>
        <p:nvSpPr>
          <p:cNvPr name="TextBox 27" id="27"/>
          <p:cNvSpPr txBox="true"/>
          <p:nvPr/>
        </p:nvSpPr>
        <p:spPr>
          <a:xfrm rot="0">
            <a:off x="4876284" y="1437183"/>
            <a:ext cx="8535432" cy="2044830"/>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WHAT ALGORITHMS WILL WE BE COVERING?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0">
            <a:off x="-1056039" y="-1077267"/>
            <a:ext cx="4641250" cy="4211934"/>
          </a:xfrm>
          <a:custGeom>
            <a:avLst/>
            <a:gdLst/>
            <a:ahLst/>
            <a:cxnLst/>
            <a:rect r="r" b="b" t="t" l="l"/>
            <a:pathLst>
              <a:path h="4211934" w="4641250">
                <a:moveTo>
                  <a:pt x="0" y="0"/>
                </a:moveTo>
                <a:lnTo>
                  <a:pt x="4641250" y="0"/>
                </a:lnTo>
                <a:lnTo>
                  <a:pt x="4641250" y="4211934"/>
                </a:lnTo>
                <a:lnTo>
                  <a:pt x="0" y="4211934"/>
                </a:lnTo>
                <a:lnTo>
                  <a:pt x="0" y="0"/>
                </a:lnTo>
                <a:close/>
              </a:path>
            </a:pathLst>
          </a:custGeom>
          <a:blipFill>
            <a:blip r:embed="rId2"/>
            <a:stretch>
              <a:fillRect l="0" t="0" r="0" b="0"/>
            </a:stretch>
          </a:blipFill>
        </p:spPr>
      </p:sp>
      <p:sp>
        <p:nvSpPr>
          <p:cNvPr name="Freeform 3" id="3"/>
          <p:cNvSpPr/>
          <p:nvPr/>
        </p:nvSpPr>
        <p:spPr>
          <a:xfrm flipH="false" flipV="false" rot="0">
            <a:off x="13422249" y="4759829"/>
            <a:ext cx="7674102" cy="8229600"/>
          </a:xfrm>
          <a:custGeom>
            <a:avLst/>
            <a:gdLst/>
            <a:ahLst/>
            <a:cxnLst/>
            <a:rect r="r" b="b" t="t" l="l"/>
            <a:pathLst>
              <a:path h="8229600" w="7674102">
                <a:moveTo>
                  <a:pt x="0" y="0"/>
                </a:moveTo>
                <a:lnTo>
                  <a:pt x="7674102" y="0"/>
                </a:lnTo>
                <a:lnTo>
                  <a:pt x="76741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314299">
            <a:off x="-2062633" y="6359657"/>
            <a:ext cx="6654437" cy="6446486"/>
          </a:xfrm>
          <a:custGeom>
            <a:avLst/>
            <a:gdLst/>
            <a:ahLst/>
            <a:cxnLst/>
            <a:rect r="r" b="b" t="t" l="l"/>
            <a:pathLst>
              <a:path h="6446486" w="6654437">
                <a:moveTo>
                  <a:pt x="0" y="0"/>
                </a:moveTo>
                <a:lnTo>
                  <a:pt x="6654437" y="0"/>
                </a:lnTo>
                <a:lnTo>
                  <a:pt x="6654437" y="6446485"/>
                </a:lnTo>
                <a:lnTo>
                  <a:pt x="0" y="6446485"/>
                </a:lnTo>
                <a:lnTo>
                  <a:pt x="0" y="0"/>
                </a:lnTo>
                <a:close/>
              </a:path>
            </a:pathLst>
          </a:custGeom>
          <a:blipFill>
            <a:blip r:embed="rId4"/>
            <a:stretch>
              <a:fillRect l="0" t="0" r="0" b="0"/>
            </a:stretch>
          </a:blipFill>
        </p:spPr>
      </p:sp>
      <p:sp>
        <p:nvSpPr>
          <p:cNvPr name="Freeform 5" id="5"/>
          <p:cNvSpPr/>
          <p:nvPr/>
        </p:nvSpPr>
        <p:spPr>
          <a:xfrm flipH="false" flipV="false" rot="122150">
            <a:off x="11134991" y="-4166473"/>
            <a:ext cx="7153009" cy="6178411"/>
          </a:xfrm>
          <a:custGeom>
            <a:avLst/>
            <a:gdLst/>
            <a:ahLst/>
            <a:cxnLst/>
            <a:rect r="r" b="b" t="t" l="l"/>
            <a:pathLst>
              <a:path h="6178411" w="7153009">
                <a:moveTo>
                  <a:pt x="0" y="0"/>
                </a:moveTo>
                <a:lnTo>
                  <a:pt x="7153009" y="0"/>
                </a:lnTo>
                <a:lnTo>
                  <a:pt x="7153009" y="6178411"/>
                </a:lnTo>
                <a:lnTo>
                  <a:pt x="0" y="6178411"/>
                </a:lnTo>
                <a:lnTo>
                  <a:pt x="0" y="0"/>
                </a:lnTo>
                <a:close/>
              </a:path>
            </a:pathLst>
          </a:custGeom>
          <a:blipFill>
            <a:blip r:embed="rId5"/>
            <a:stretch>
              <a:fillRect l="0" t="0" r="0" b="0"/>
            </a:stretch>
          </a:blipFill>
        </p:spPr>
      </p:sp>
      <p:sp>
        <p:nvSpPr>
          <p:cNvPr name="TextBox 6" id="6"/>
          <p:cNvSpPr txBox="true"/>
          <p:nvPr/>
        </p:nvSpPr>
        <p:spPr>
          <a:xfrm rot="0">
            <a:off x="2887757" y="3494778"/>
            <a:ext cx="12512487" cy="660197"/>
          </a:xfrm>
          <a:prstGeom prst="rect">
            <a:avLst/>
          </a:prstGeom>
        </p:spPr>
        <p:txBody>
          <a:bodyPr anchor="t" rtlCol="false" tIns="0" lIns="0" bIns="0" rIns="0">
            <a:spAutoFit/>
          </a:bodyPr>
          <a:lstStyle/>
          <a:p>
            <a:pPr algn="l">
              <a:lnSpc>
                <a:spcPts val="5241"/>
              </a:lnSpc>
            </a:pPr>
            <a:r>
              <a:rPr lang="en-US" sz="4200">
                <a:solidFill>
                  <a:srgbClr val="FFFFFF"/>
                </a:solidFill>
                <a:latin typeface="Mokoto"/>
                <a:ea typeface="Mokoto"/>
                <a:cs typeface="Mokoto"/>
                <a:sym typeface="Mokoto"/>
              </a:rPr>
              <a:t>WHAT IS MACHINE LEARNING?</a:t>
            </a:r>
          </a:p>
        </p:txBody>
      </p:sp>
      <p:sp>
        <p:nvSpPr>
          <p:cNvPr name="TextBox 7" id="7"/>
          <p:cNvSpPr txBox="true"/>
          <p:nvPr/>
        </p:nvSpPr>
        <p:spPr>
          <a:xfrm rot="0">
            <a:off x="2887757" y="5268432"/>
            <a:ext cx="9089668" cy="1842135"/>
          </a:xfrm>
          <a:prstGeom prst="rect">
            <a:avLst/>
          </a:prstGeom>
        </p:spPr>
        <p:txBody>
          <a:bodyPr anchor="t" rtlCol="false" tIns="0" lIns="0" bIns="0" rIns="0">
            <a:spAutoFit/>
          </a:bodyPr>
          <a:lstStyle/>
          <a:p>
            <a:pPr algn="just">
              <a:lnSpc>
                <a:spcPts val="2940"/>
              </a:lnSpc>
            </a:pPr>
            <a:r>
              <a:rPr lang="en-US" sz="2100">
                <a:solidFill>
                  <a:srgbClr val="FFFFFF"/>
                </a:solidFill>
                <a:latin typeface="Montserrat"/>
                <a:ea typeface="Montserrat"/>
                <a:cs typeface="Montserrat"/>
                <a:sym typeface="Montserrat"/>
              </a:rPr>
              <a:t>“Machine learning (ML) is a branch of </a:t>
            </a:r>
            <a:r>
              <a:rPr lang="en-US" sz="2100">
                <a:solidFill>
                  <a:srgbClr val="FFFFFF"/>
                </a:solidFill>
                <a:latin typeface="Montserrat"/>
                <a:ea typeface="Montserrat"/>
                <a:cs typeface="Montserrat"/>
                <a:sym typeface="Montserrat"/>
                <a:hlinkClick r:id="rId6" tooltip="https://www.ibm.com/think/topics/artificial-intelligence"/>
              </a:rPr>
              <a:t>artificial intelligence (AI)</a:t>
            </a:r>
            <a:r>
              <a:rPr lang="en-US" sz="2100">
                <a:solidFill>
                  <a:srgbClr val="FFFFFF"/>
                </a:solidFill>
                <a:latin typeface="Montserrat"/>
                <a:ea typeface="Montserrat"/>
                <a:cs typeface="Montserrat"/>
                <a:sym typeface="Montserrat"/>
              </a:rPr>
              <a:t> focused on enabling computers and machines to imitate the way that humans learn, to perform tasks autonomously, and to improve their performance and accuracy through experience and exposure to more data.”</a:t>
            </a:r>
          </a:p>
        </p:txBody>
      </p:sp>
      <p:sp>
        <p:nvSpPr>
          <p:cNvPr name="Freeform 8" id="8"/>
          <p:cNvSpPr/>
          <p:nvPr/>
        </p:nvSpPr>
        <p:spPr>
          <a:xfrm flipH="false" flipV="false" rot="1392916">
            <a:off x="3530736" y="8628419"/>
            <a:ext cx="1032424" cy="1155160"/>
          </a:xfrm>
          <a:custGeom>
            <a:avLst/>
            <a:gdLst/>
            <a:ahLst/>
            <a:cxnLst/>
            <a:rect r="r" b="b" t="t" l="l"/>
            <a:pathLst>
              <a:path h="1155160" w="1032424">
                <a:moveTo>
                  <a:pt x="0" y="0"/>
                </a:moveTo>
                <a:lnTo>
                  <a:pt x="1032424" y="0"/>
                </a:lnTo>
                <a:lnTo>
                  <a:pt x="1032424" y="1155160"/>
                </a:lnTo>
                <a:lnTo>
                  <a:pt x="0" y="1155160"/>
                </a:lnTo>
                <a:lnTo>
                  <a:pt x="0" y="0"/>
                </a:lnTo>
                <a:close/>
              </a:path>
            </a:pathLst>
          </a:custGeom>
          <a:blipFill>
            <a:blip r:embed="rId7"/>
            <a:stretch>
              <a:fillRect l="0" t="0" r="0" b="0"/>
            </a:stretch>
          </a:blipFill>
        </p:spPr>
      </p:sp>
      <p:sp>
        <p:nvSpPr>
          <p:cNvPr name="Freeform 9" id="9"/>
          <p:cNvSpPr/>
          <p:nvPr/>
        </p:nvSpPr>
        <p:spPr>
          <a:xfrm flipH="false" flipV="false" rot="-1600701">
            <a:off x="16471885" y="2037906"/>
            <a:ext cx="1207461" cy="1277736"/>
          </a:xfrm>
          <a:custGeom>
            <a:avLst/>
            <a:gdLst/>
            <a:ahLst/>
            <a:cxnLst/>
            <a:rect r="r" b="b" t="t" l="l"/>
            <a:pathLst>
              <a:path h="1277736" w="1207461">
                <a:moveTo>
                  <a:pt x="0" y="0"/>
                </a:moveTo>
                <a:lnTo>
                  <a:pt x="1207460" y="0"/>
                </a:lnTo>
                <a:lnTo>
                  <a:pt x="1207460" y="1277737"/>
                </a:lnTo>
                <a:lnTo>
                  <a:pt x="0" y="1277737"/>
                </a:lnTo>
                <a:lnTo>
                  <a:pt x="0" y="0"/>
                </a:lnTo>
                <a:close/>
              </a:path>
            </a:pathLst>
          </a:custGeom>
          <a:blipFill>
            <a:blip r:embed="rId8"/>
            <a:stretch>
              <a:fillRect l="0" t="0" r="0" b="0"/>
            </a:stretch>
          </a:blipFill>
        </p:spPr>
      </p:sp>
      <p:sp>
        <p:nvSpPr>
          <p:cNvPr name="Freeform 10" id="10"/>
          <p:cNvSpPr/>
          <p:nvPr/>
        </p:nvSpPr>
        <p:spPr>
          <a:xfrm flipH="false" flipV="false" rot="1558470">
            <a:off x="12277033" y="8603576"/>
            <a:ext cx="797660" cy="847448"/>
          </a:xfrm>
          <a:custGeom>
            <a:avLst/>
            <a:gdLst/>
            <a:ahLst/>
            <a:cxnLst/>
            <a:rect r="r" b="b" t="t" l="l"/>
            <a:pathLst>
              <a:path h="847448" w="797660">
                <a:moveTo>
                  <a:pt x="0" y="0"/>
                </a:moveTo>
                <a:lnTo>
                  <a:pt x="797660" y="0"/>
                </a:lnTo>
                <a:lnTo>
                  <a:pt x="797660" y="847448"/>
                </a:lnTo>
                <a:lnTo>
                  <a:pt x="0" y="847448"/>
                </a:lnTo>
                <a:lnTo>
                  <a:pt x="0" y="0"/>
                </a:lnTo>
                <a:close/>
              </a:path>
            </a:pathLst>
          </a:custGeom>
          <a:blipFill>
            <a:blip r:embed="rId9"/>
            <a:stretch>
              <a:fillRect l="0" t="0" r="0" b="0"/>
            </a:stretch>
          </a:blipFill>
        </p:spPr>
      </p:sp>
      <p:sp>
        <p:nvSpPr>
          <p:cNvPr name="Freeform 11" id="11"/>
          <p:cNvSpPr/>
          <p:nvPr/>
        </p:nvSpPr>
        <p:spPr>
          <a:xfrm flipH="false" flipV="false" rot="0">
            <a:off x="1264586" y="2119992"/>
            <a:ext cx="922118" cy="945762"/>
          </a:xfrm>
          <a:custGeom>
            <a:avLst/>
            <a:gdLst/>
            <a:ahLst/>
            <a:cxnLst/>
            <a:rect r="r" b="b" t="t" l="l"/>
            <a:pathLst>
              <a:path h="945762" w="922118">
                <a:moveTo>
                  <a:pt x="0" y="0"/>
                </a:moveTo>
                <a:lnTo>
                  <a:pt x="922118" y="0"/>
                </a:lnTo>
                <a:lnTo>
                  <a:pt x="922118" y="945762"/>
                </a:lnTo>
                <a:lnTo>
                  <a:pt x="0" y="945762"/>
                </a:lnTo>
                <a:lnTo>
                  <a:pt x="0" y="0"/>
                </a:lnTo>
                <a:close/>
              </a:path>
            </a:pathLst>
          </a:custGeom>
          <a:blipFill>
            <a:blip r:embed="rId10"/>
            <a:stretch>
              <a:fillRect l="0" t="0" r="0" b="0"/>
            </a:stretch>
          </a:blipFill>
        </p:spPr>
      </p:sp>
      <p:sp>
        <p:nvSpPr>
          <p:cNvPr name="Freeform 12" id="12"/>
          <p:cNvSpPr/>
          <p:nvPr/>
        </p:nvSpPr>
        <p:spPr>
          <a:xfrm flipH="false" flipV="false" rot="-1494861">
            <a:off x="3786372" y="71990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11"/>
            <a:stretch>
              <a:fillRect l="0" t="0" r="0" b="0"/>
            </a:stretch>
          </a:blipFill>
        </p:spPr>
      </p:sp>
      <p:sp>
        <p:nvSpPr>
          <p:cNvPr name="Freeform 13" id="13"/>
          <p:cNvSpPr/>
          <p:nvPr/>
        </p:nvSpPr>
        <p:spPr>
          <a:xfrm flipH="false" flipV="false" rot="0">
            <a:off x="825154" y="6176370"/>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12"/>
            <a:stretch>
              <a:fillRect l="0" t="0" r="0" b="0"/>
            </a:stretch>
          </a:blipFill>
        </p:spPr>
      </p:sp>
      <p:sp>
        <p:nvSpPr>
          <p:cNvPr name="Freeform 14" id="14"/>
          <p:cNvSpPr/>
          <p:nvPr/>
        </p:nvSpPr>
        <p:spPr>
          <a:xfrm flipH="false" flipV="false" rot="0">
            <a:off x="15478966" y="4675971"/>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13"/>
            <a:stretch>
              <a:fillRect l="0" t="0" r="0" b="0"/>
            </a:stretch>
          </a:blipFill>
        </p:spPr>
      </p:sp>
      <p:sp>
        <p:nvSpPr>
          <p:cNvPr name="Freeform 15" id="15"/>
          <p:cNvSpPr/>
          <p:nvPr/>
        </p:nvSpPr>
        <p:spPr>
          <a:xfrm flipH="false" flipV="false" rot="0">
            <a:off x="14286018" y="1834856"/>
            <a:ext cx="580378" cy="570272"/>
          </a:xfrm>
          <a:custGeom>
            <a:avLst/>
            <a:gdLst/>
            <a:ahLst/>
            <a:cxnLst/>
            <a:rect r="r" b="b" t="t" l="l"/>
            <a:pathLst>
              <a:path h="570272" w="580378">
                <a:moveTo>
                  <a:pt x="0" y="0"/>
                </a:moveTo>
                <a:lnTo>
                  <a:pt x="580378" y="0"/>
                </a:lnTo>
                <a:lnTo>
                  <a:pt x="580378" y="570272"/>
                </a:lnTo>
                <a:lnTo>
                  <a:pt x="0" y="570272"/>
                </a:lnTo>
                <a:lnTo>
                  <a:pt x="0" y="0"/>
                </a:lnTo>
                <a:close/>
              </a:path>
            </a:pathLst>
          </a:custGeom>
          <a:blipFill>
            <a:blip r:embed="rId14"/>
            <a:stretch>
              <a:fillRect l="0" t="0" r="0" b="0"/>
            </a:stretch>
          </a:blipFill>
        </p:spPr>
      </p:sp>
      <p:sp>
        <p:nvSpPr>
          <p:cNvPr name="TextBox 16" id="16"/>
          <p:cNvSpPr txBox="true"/>
          <p:nvPr/>
        </p:nvSpPr>
        <p:spPr>
          <a:xfrm rot="0">
            <a:off x="10963569" y="7654550"/>
            <a:ext cx="1013856" cy="356235"/>
          </a:xfrm>
          <a:prstGeom prst="rect">
            <a:avLst/>
          </a:prstGeom>
        </p:spPr>
        <p:txBody>
          <a:bodyPr anchor="t" rtlCol="false" tIns="0" lIns="0" bIns="0" rIns="0">
            <a:spAutoFit/>
          </a:bodyPr>
          <a:lstStyle/>
          <a:p>
            <a:pPr algn="l">
              <a:lnSpc>
                <a:spcPts val="2940"/>
              </a:lnSpc>
            </a:pPr>
            <a:r>
              <a:rPr lang="en-US" sz="2100">
                <a:solidFill>
                  <a:srgbClr val="FFFFFF"/>
                </a:solidFill>
                <a:latin typeface="Montserrat"/>
                <a:ea typeface="Montserrat"/>
                <a:cs typeface="Montserrat"/>
                <a:sym typeface="Montserrat"/>
              </a:rPr>
              <a:t>– IBM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8" id="8"/>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0" id="10"/>
          <p:cNvSpPr/>
          <p:nvPr/>
        </p:nvSpPr>
        <p:spPr>
          <a:xfrm flipH="false" flipV="false" rot="0">
            <a:off x="5608467" y="4752756"/>
            <a:ext cx="7071066" cy="4723865"/>
          </a:xfrm>
          <a:custGeom>
            <a:avLst/>
            <a:gdLst/>
            <a:ahLst/>
            <a:cxnLst/>
            <a:rect r="r" b="b" t="t" l="l"/>
            <a:pathLst>
              <a:path h="4723865" w="7071066">
                <a:moveTo>
                  <a:pt x="0" y="0"/>
                </a:moveTo>
                <a:lnTo>
                  <a:pt x="7071066" y="0"/>
                </a:lnTo>
                <a:lnTo>
                  <a:pt x="7071066" y="4723865"/>
                </a:lnTo>
                <a:lnTo>
                  <a:pt x="0" y="4723865"/>
                </a:lnTo>
                <a:lnTo>
                  <a:pt x="0" y="0"/>
                </a:lnTo>
                <a:close/>
              </a:path>
            </a:pathLst>
          </a:custGeom>
          <a:blipFill>
            <a:blip r:embed="rId10"/>
            <a:stretch>
              <a:fillRect l="0" t="0" r="0" b="0"/>
            </a:stretch>
          </a:blipFill>
        </p:spPr>
      </p:sp>
      <p:sp>
        <p:nvSpPr>
          <p:cNvPr name="TextBox 11" id="11"/>
          <p:cNvSpPr txBox="true"/>
          <p:nvPr/>
        </p:nvSpPr>
        <p:spPr>
          <a:xfrm rot="0">
            <a:off x="2952149" y="2832431"/>
            <a:ext cx="12383702" cy="1656715"/>
          </a:xfrm>
          <a:prstGeom prst="rect">
            <a:avLst/>
          </a:prstGeom>
        </p:spPr>
        <p:txBody>
          <a:bodyPr anchor="t" rtlCol="false" tIns="0" lIns="0" bIns="0" rIns="0">
            <a:spAutoFit/>
          </a:bodyPr>
          <a:lstStyle/>
          <a:p>
            <a:pPr algn="ctr">
              <a:lnSpc>
                <a:spcPts val="2660"/>
              </a:lnSpc>
            </a:pPr>
            <a:r>
              <a:rPr lang="en-US" sz="1900">
                <a:solidFill>
                  <a:srgbClr val="FFFFFF"/>
                </a:solidFill>
                <a:latin typeface="Montserrat"/>
                <a:ea typeface="Montserrat"/>
                <a:cs typeface="Montserrat"/>
                <a:sym typeface="Montserrat"/>
              </a:rPr>
              <a:t>Logistic Regression is a </a:t>
            </a:r>
            <a:r>
              <a:rPr lang="en-US" b="true" sz="1900">
                <a:solidFill>
                  <a:srgbClr val="FFFFFF"/>
                </a:solidFill>
                <a:latin typeface="Montserrat Bold"/>
                <a:ea typeface="Montserrat Bold"/>
                <a:cs typeface="Montserrat Bold"/>
                <a:sym typeface="Montserrat Bold"/>
              </a:rPr>
              <a:t>supervised </a:t>
            </a:r>
            <a:r>
              <a:rPr lang="en-US" sz="1900">
                <a:solidFill>
                  <a:srgbClr val="FFFFFF"/>
                </a:solidFill>
                <a:latin typeface="Montserrat"/>
                <a:ea typeface="Montserrat"/>
                <a:cs typeface="Montserrat"/>
                <a:sym typeface="Montserrat"/>
              </a:rPr>
              <a:t>learning algorithm used for binary classification tasks, where the outcome is either 0 or 1 (e.g., yes/no). It uses the logistic (</a:t>
            </a:r>
            <a:r>
              <a:rPr lang="en-US" b="true" sz="1900">
                <a:solidFill>
                  <a:srgbClr val="FFFFFF"/>
                </a:solidFill>
                <a:latin typeface="Montserrat Bold"/>
                <a:ea typeface="Montserrat Bold"/>
                <a:cs typeface="Montserrat Bold"/>
                <a:sym typeface="Montserrat Bold"/>
              </a:rPr>
              <a:t>sigmoid</a:t>
            </a:r>
            <a:r>
              <a:rPr lang="en-US" sz="1900">
                <a:solidFill>
                  <a:srgbClr val="FFFFFF"/>
                </a:solidFill>
                <a:latin typeface="Montserrat"/>
                <a:ea typeface="Montserrat"/>
                <a:cs typeface="Montserrat"/>
                <a:sym typeface="Montserrat"/>
              </a:rPr>
              <a:t>) function to model the probability of</a:t>
            </a:r>
            <a:r>
              <a:rPr lang="en-US" sz="1900">
                <a:solidFill>
                  <a:srgbClr val="FFFFFF"/>
                </a:solidFill>
                <a:latin typeface="Montserrat"/>
                <a:ea typeface="Montserrat"/>
                <a:cs typeface="Montserrat"/>
                <a:sym typeface="Montserrat"/>
              </a:rPr>
              <a:t> a data point belonging to a certain class. It assumes a linear relationship between the input variables and the log-odds of the outcome, making it fast, interpretable, and effective for problems like medical diagnosis, fraud detection, and marketing predictions.</a:t>
            </a:r>
          </a:p>
        </p:txBody>
      </p:sp>
      <p:sp>
        <p:nvSpPr>
          <p:cNvPr name="TextBox 12" id="12"/>
          <p:cNvSpPr txBox="true"/>
          <p:nvPr/>
        </p:nvSpPr>
        <p:spPr>
          <a:xfrm rot="0">
            <a:off x="3990332" y="1923816"/>
            <a:ext cx="10307337"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LOGISITIC REGRESSION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8" id="8"/>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TextBox 10" id="10"/>
          <p:cNvSpPr txBox="true"/>
          <p:nvPr/>
        </p:nvSpPr>
        <p:spPr>
          <a:xfrm rot="0">
            <a:off x="4177559" y="1000125"/>
            <a:ext cx="10307337"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STATISTICS</a:t>
            </a:r>
          </a:p>
        </p:txBody>
      </p:sp>
      <p:graphicFrame>
        <p:nvGraphicFramePr>
          <p:cNvPr name="Object 11" id="11"/>
          <p:cNvGraphicFramePr/>
          <p:nvPr/>
        </p:nvGraphicFramePr>
        <p:xfrm>
          <a:off x="2175309" y="2607160"/>
          <a:ext cx="2514600" cy="5448300"/>
        </p:xfrm>
        <a:graphic>
          <a:graphicData uri="http://schemas.openxmlformats.org/presentationml/2006/ole">
            <p:oleObj imgW="3594100" imgH="65278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798078" y="9424582"/>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7242236" y="212727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932650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430379" y="2078107"/>
            <a:ext cx="1112030" cy="1140544"/>
          </a:xfrm>
          <a:custGeom>
            <a:avLst/>
            <a:gdLst/>
            <a:ahLst/>
            <a:cxnLst/>
            <a:rect r="r" b="b" t="t" l="l"/>
            <a:pathLst>
              <a:path h="1140544" w="1112030">
                <a:moveTo>
                  <a:pt x="0" y="0"/>
                </a:moveTo>
                <a:lnTo>
                  <a:pt x="1112030" y="0"/>
                </a:lnTo>
                <a:lnTo>
                  <a:pt x="1112030" y="1140543"/>
                </a:lnTo>
                <a:lnTo>
                  <a:pt x="0" y="1140543"/>
                </a:lnTo>
                <a:lnTo>
                  <a:pt x="0" y="0"/>
                </a:lnTo>
                <a:close/>
              </a:path>
            </a:pathLst>
          </a:custGeom>
          <a:blipFill>
            <a:blip r:embed="rId5"/>
            <a:stretch>
              <a:fillRect l="0" t="0" r="0" b="0"/>
            </a:stretch>
          </a:blipFill>
        </p:spPr>
      </p:sp>
      <p:sp>
        <p:nvSpPr>
          <p:cNvPr name="Freeform 6" id="6"/>
          <p:cNvSpPr/>
          <p:nvPr/>
        </p:nvSpPr>
        <p:spPr>
          <a:xfrm flipH="false" flipV="false" rot="-941928">
            <a:off x="1578330" y="-38531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3126" y="601328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1662890">
            <a:off x="17226562" y="6013288"/>
            <a:ext cx="1260214" cy="1497294"/>
          </a:xfrm>
          <a:custGeom>
            <a:avLst/>
            <a:gdLst/>
            <a:ahLst/>
            <a:cxnLst/>
            <a:rect r="r" b="b" t="t" l="l"/>
            <a:pathLst>
              <a:path h="1497294" w="1260214">
                <a:moveTo>
                  <a:pt x="0" y="0"/>
                </a:moveTo>
                <a:lnTo>
                  <a:pt x="1260214" y="0"/>
                </a:lnTo>
                <a:lnTo>
                  <a:pt x="1260214" y="1497294"/>
                </a:lnTo>
                <a:lnTo>
                  <a:pt x="0" y="1497294"/>
                </a:lnTo>
                <a:lnTo>
                  <a:pt x="0" y="0"/>
                </a:lnTo>
                <a:close/>
              </a:path>
            </a:pathLst>
          </a:custGeom>
          <a:blipFill>
            <a:blip r:embed="rId8"/>
            <a:stretch>
              <a:fillRect l="0" t="0" r="0" b="0"/>
            </a:stretch>
          </a:blipFill>
        </p:spPr>
      </p:sp>
      <p:sp>
        <p:nvSpPr>
          <p:cNvPr name="Freeform 9" id="9"/>
          <p:cNvSpPr/>
          <p:nvPr/>
        </p:nvSpPr>
        <p:spPr>
          <a:xfrm flipH="false" flipV="false" rot="0">
            <a:off x="15592158" y="-2342"/>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0" id="10"/>
          <p:cNvSpPr/>
          <p:nvPr/>
        </p:nvSpPr>
        <p:spPr>
          <a:xfrm flipH="false" flipV="false" rot="0">
            <a:off x="1542632" y="7089823"/>
            <a:ext cx="8922726" cy="2285088"/>
          </a:xfrm>
          <a:custGeom>
            <a:avLst/>
            <a:gdLst/>
            <a:ahLst/>
            <a:cxnLst/>
            <a:rect r="r" b="b" t="t" l="l"/>
            <a:pathLst>
              <a:path h="2285088" w="8922726">
                <a:moveTo>
                  <a:pt x="0" y="0"/>
                </a:moveTo>
                <a:lnTo>
                  <a:pt x="8922726" y="0"/>
                </a:lnTo>
                <a:lnTo>
                  <a:pt x="8922726" y="2285088"/>
                </a:lnTo>
                <a:lnTo>
                  <a:pt x="0" y="2285088"/>
                </a:lnTo>
                <a:lnTo>
                  <a:pt x="0" y="0"/>
                </a:lnTo>
                <a:close/>
              </a:path>
            </a:pathLst>
          </a:custGeom>
          <a:blipFill>
            <a:blip r:embed="rId10"/>
            <a:stretch>
              <a:fillRect l="0" t="0" r="0" b="0"/>
            </a:stretch>
          </a:blipFill>
        </p:spPr>
      </p:sp>
      <p:sp>
        <p:nvSpPr>
          <p:cNvPr name="Freeform 11" id="11"/>
          <p:cNvSpPr/>
          <p:nvPr/>
        </p:nvSpPr>
        <p:spPr>
          <a:xfrm flipH="false" flipV="false" rot="0">
            <a:off x="11466526" y="6840505"/>
            <a:ext cx="4482983" cy="2986788"/>
          </a:xfrm>
          <a:custGeom>
            <a:avLst/>
            <a:gdLst/>
            <a:ahLst/>
            <a:cxnLst/>
            <a:rect r="r" b="b" t="t" l="l"/>
            <a:pathLst>
              <a:path h="2986788" w="4482983">
                <a:moveTo>
                  <a:pt x="0" y="0"/>
                </a:moveTo>
                <a:lnTo>
                  <a:pt x="4482983" y="0"/>
                </a:lnTo>
                <a:lnTo>
                  <a:pt x="4482983" y="2986788"/>
                </a:lnTo>
                <a:lnTo>
                  <a:pt x="0" y="2986788"/>
                </a:lnTo>
                <a:lnTo>
                  <a:pt x="0" y="0"/>
                </a:lnTo>
                <a:close/>
              </a:path>
            </a:pathLst>
          </a:custGeom>
          <a:blipFill>
            <a:blip r:embed="rId11"/>
            <a:stretch>
              <a:fillRect l="0" t="0" r="0" b="0"/>
            </a:stretch>
          </a:blipFill>
        </p:spPr>
      </p:sp>
      <p:sp>
        <p:nvSpPr>
          <p:cNvPr name="TextBox 12" id="12"/>
          <p:cNvSpPr txBox="true"/>
          <p:nvPr/>
        </p:nvSpPr>
        <p:spPr>
          <a:xfrm rot="0">
            <a:off x="1028700" y="2466032"/>
            <a:ext cx="16230600" cy="4206875"/>
          </a:xfrm>
          <a:prstGeom prst="rect">
            <a:avLst/>
          </a:prstGeom>
        </p:spPr>
        <p:txBody>
          <a:bodyPr anchor="t" rtlCol="false" tIns="0" lIns="0" bIns="0" rIns="0">
            <a:spAutoFit/>
          </a:bodyPr>
          <a:lstStyle/>
          <a:p>
            <a:pPr algn="ctr">
              <a:lnSpc>
                <a:spcPts val="4059"/>
              </a:lnSpc>
            </a:pPr>
            <a:r>
              <a:rPr lang="en-US" sz="2899" b="true">
                <a:solidFill>
                  <a:srgbClr val="FFFFFF"/>
                </a:solidFill>
                <a:latin typeface="Montserrat Bold"/>
                <a:ea typeface="Montserrat Bold"/>
                <a:cs typeface="Montserrat Bold"/>
                <a:sym typeface="Montserrat Bold"/>
              </a:rPr>
              <a:t>▶️Example: Diabetes Prediction model</a:t>
            </a:r>
          </a:p>
          <a:p>
            <a:pPr algn="ctr">
              <a:lnSpc>
                <a:spcPts val="4059"/>
              </a:lnSpc>
            </a:pPr>
          </a:p>
          <a:p>
            <a:pPr algn="ctr">
              <a:lnSpc>
                <a:spcPts val="3639"/>
              </a:lnSpc>
            </a:pPr>
            <a:r>
              <a:rPr lang="en-US" sz="2599">
                <a:solidFill>
                  <a:srgbClr val="FFFFFF"/>
                </a:solidFill>
                <a:latin typeface="Montserrat"/>
                <a:ea typeface="Montserrat"/>
                <a:cs typeface="Montserrat"/>
                <a:sym typeface="Montserrat"/>
              </a:rPr>
              <a:t>Imagine doctors want to predict whether a patient is at risk of diabetes based on simple health data. Logistic regression helps by calculating the probability (0% - 100%) of having the disease using factors like: Glucose level, BMI, and family History.</a:t>
            </a:r>
          </a:p>
          <a:p>
            <a:pPr algn="ctr">
              <a:lnSpc>
                <a:spcPts val="3639"/>
              </a:lnSpc>
            </a:pPr>
          </a:p>
          <a:p>
            <a:pPr algn="ctr">
              <a:lnSpc>
                <a:spcPts val="3639"/>
              </a:lnSpc>
            </a:pPr>
            <a:r>
              <a:rPr lang="en-US" sz="2599">
                <a:solidFill>
                  <a:srgbClr val="FFFFFF"/>
                </a:solidFill>
                <a:latin typeface="Montserrat"/>
                <a:ea typeface="Montserrat"/>
                <a:cs typeface="Montserrat"/>
                <a:sym typeface="Montserrat"/>
              </a:rPr>
              <a:t>The algorithm takes those inputs, weights them (e.g. glucose matters more than age), and returns a risk score (e.g. 75% chance of diabetes).  Doctors then can set a threshold, for example, 50%: above = high risk, below = low risk.</a:t>
            </a:r>
          </a:p>
        </p:txBody>
      </p:sp>
      <p:sp>
        <p:nvSpPr>
          <p:cNvPr name="TextBox 13" id="13"/>
          <p:cNvSpPr txBox="true"/>
          <p:nvPr/>
        </p:nvSpPr>
        <p:spPr>
          <a:xfrm rot="0">
            <a:off x="3310551" y="1069801"/>
            <a:ext cx="11666899"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EXAMPLE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798078" y="9424582"/>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7242236" y="212727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684667" y="9326501"/>
            <a:ext cx="1129301" cy="1199788"/>
          </a:xfrm>
          <a:custGeom>
            <a:avLst/>
            <a:gdLst/>
            <a:ahLst/>
            <a:cxnLst/>
            <a:rect r="r" b="b" t="t" l="l"/>
            <a:pathLst>
              <a:path h="1199788" w="1129301">
                <a:moveTo>
                  <a:pt x="0" y="0"/>
                </a:moveTo>
                <a:lnTo>
                  <a:pt x="1129301" y="0"/>
                </a:lnTo>
                <a:lnTo>
                  <a:pt x="1129301" y="1199789"/>
                </a:lnTo>
                <a:lnTo>
                  <a:pt x="0" y="1199789"/>
                </a:lnTo>
                <a:lnTo>
                  <a:pt x="0" y="0"/>
                </a:lnTo>
                <a:close/>
              </a:path>
            </a:pathLst>
          </a:custGeom>
          <a:blipFill>
            <a:blip r:embed="rId4"/>
            <a:stretch>
              <a:fillRect l="0" t="0" r="0" b="0"/>
            </a:stretch>
          </a:blipFill>
        </p:spPr>
      </p:sp>
      <p:sp>
        <p:nvSpPr>
          <p:cNvPr name="Freeform 5" id="5"/>
          <p:cNvSpPr/>
          <p:nvPr/>
        </p:nvSpPr>
        <p:spPr>
          <a:xfrm flipH="false" flipV="false" rot="0">
            <a:off x="-430379" y="2078107"/>
            <a:ext cx="1112030" cy="1140544"/>
          </a:xfrm>
          <a:custGeom>
            <a:avLst/>
            <a:gdLst/>
            <a:ahLst/>
            <a:cxnLst/>
            <a:rect r="r" b="b" t="t" l="l"/>
            <a:pathLst>
              <a:path h="1140544" w="1112030">
                <a:moveTo>
                  <a:pt x="0" y="0"/>
                </a:moveTo>
                <a:lnTo>
                  <a:pt x="1112030" y="0"/>
                </a:lnTo>
                <a:lnTo>
                  <a:pt x="1112030" y="1140543"/>
                </a:lnTo>
                <a:lnTo>
                  <a:pt x="0" y="1140543"/>
                </a:lnTo>
                <a:lnTo>
                  <a:pt x="0" y="0"/>
                </a:lnTo>
                <a:close/>
              </a:path>
            </a:pathLst>
          </a:custGeom>
          <a:blipFill>
            <a:blip r:embed="rId5"/>
            <a:stretch>
              <a:fillRect l="0" t="0" r="0" b="0"/>
            </a:stretch>
          </a:blipFill>
        </p:spPr>
      </p:sp>
      <p:sp>
        <p:nvSpPr>
          <p:cNvPr name="Freeform 6" id="6"/>
          <p:cNvSpPr/>
          <p:nvPr/>
        </p:nvSpPr>
        <p:spPr>
          <a:xfrm flipH="false" flipV="false" rot="-941928">
            <a:off x="1578330" y="-385310"/>
            <a:ext cx="835498" cy="1602074"/>
          </a:xfrm>
          <a:custGeom>
            <a:avLst/>
            <a:gdLst/>
            <a:ahLst/>
            <a:cxnLst/>
            <a:rect r="r" b="b" t="t" l="l"/>
            <a:pathLst>
              <a:path h="1602074" w="835498">
                <a:moveTo>
                  <a:pt x="0" y="0"/>
                </a:moveTo>
                <a:lnTo>
                  <a:pt x="835498" y="0"/>
                </a:lnTo>
                <a:lnTo>
                  <a:pt x="835498" y="1602074"/>
                </a:lnTo>
                <a:lnTo>
                  <a:pt x="0" y="1602074"/>
                </a:lnTo>
                <a:lnTo>
                  <a:pt x="0" y="0"/>
                </a:lnTo>
                <a:close/>
              </a:path>
            </a:pathLst>
          </a:custGeom>
          <a:blipFill>
            <a:blip r:embed="rId6"/>
            <a:stretch>
              <a:fillRect l="0" t="0" r="0" b="0"/>
            </a:stretch>
          </a:blipFill>
        </p:spPr>
      </p:sp>
      <p:sp>
        <p:nvSpPr>
          <p:cNvPr name="Freeform 7" id="7"/>
          <p:cNvSpPr/>
          <p:nvPr/>
        </p:nvSpPr>
        <p:spPr>
          <a:xfrm flipH="false" flipV="false" rot="0">
            <a:off x="-53126" y="6013288"/>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1662890">
            <a:off x="17226562" y="6013288"/>
            <a:ext cx="1260214" cy="1497294"/>
          </a:xfrm>
          <a:custGeom>
            <a:avLst/>
            <a:gdLst/>
            <a:ahLst/>
            <a:cxnLst/>
            <a:rect r="r" b="b" t="t" l="l"/>
            <a:pathLst>
              <a:path h="1497294" w="1260214">
                <a:moveTo>
                  <a:pt x="0" y="0"/>
                </a:moveTo>
                <a:lnTo>
                  <a:pt x="1260214" y="0"/>
                </a:lnTo>
                <a:lnTo>
                  <a:pt x="1260214" y="1497294"/>
                </a:lnTo>
                <a:lnTo>
                  <a:pt x="0" y="1497294"/>
                </a:lnTo>
                <a:lnTo>
                  <a:pt x="0" y="0"/>
                </a:lnTo>
                <a:close/>
              </a:path>
            </a:pathLst>
          </a:custGeom>
          <a:blipFill>
            <a:blip r:embed="rId8"/>
            <a:stretch>
              <a:fillRect l="0" t="0" r="0" b="0"/>
            </a:stretch>
          </a:blipFill>
        </p:spPr>
      </p:sp>
      <p:sp>
        <p:nvSpPr>
          <p:cNvPr name="Freeform 9" id="9"/>
          <p:cNvSpPr/>
          <p:nvPr/>
        </p:nvSpPr>
        <p:spPr>
          <a:xfrm flipH="false" flipV="false" rot="0">
            <a:off x="15592158" y="-2342"/>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TextBox 10" id="10"/>
          <p:cNvSpPr txBox="true"/>
          <p:nvPr/>
        </p:nvSpPr>
        <p:spPr>
          <a:xfrm rot="0">
            <a:off x="3310551" y="1069801"/>
            <a:ext cx="11666899"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PROS &amp; CONS</a:t>
            </a:r>
          </a:p>
        </p:txBody>
      </p:sp>
      <p:sp>
        <p:nvSpPr>
          <p:cNvPr name="TextBox 11" id="11"/>
          <p:cNvSpPr txBox="true"/>
          <p:nvPr/>
        </p:nvSpPr>
        <p:spPr>
          <a:xfrm rot="0">
            <a:off x="2952149" y="2600753"/>
            <a:ext cx="12383702" cy="5925185"/>
          </a:xfrm>
          <a:prstGeom prst="rect">
            <a:avLst/>
          </a:prstGeom>
        </p:spPr>
        <p:txBody>
          <a:bodyPr anchor="t" rtlCol="false" tIns="0" lIns="0" bIns="0" rIns="0">
            <a:spAutoFit/>
          </a:bodyPr>
          <a:lstStyle/>
          <a:p>
            <a:pPr algn="ctr">
              <a:lnSpc>
                <a:spcPts val="4059"/>
              </a:lnSpc>
            </a:pPr>
            <a:r>
              <a:rPr lang="en-US" b="true" sz="2899">
                <a:solidFill>
                  <a:srgbClr val="FFFFFF"/>
                </a:solidFill>
                <a:latin typeface="Montserrat Bold"/>
                <a:ea typeface="Montserrat Bold"/>
                <a:cs typeface="Montserrat Bold"/>
                <a:sym typeface="Montserrat Bold"/>
              </a:rPr>
              <a:t>Why use Logistic Regression in this Industry?</a:t>
            </a:r>
          </a:p>
          <a:p>
            <a:pPr algn="ctr">
              <a:lnSpc>
                <a:spcPts val="3779"/>
              </a:lnSpc>
            </a:pPr>
          </a:p>
          <a:p>
            <a:pPr algn="ctr">
              <a:lnSpc>
                <a:spcPts val="3779"/>
              </a:lnSpc>
            </a:pPr>
            <a:r>
              <a:rPr lang="en-US" sz="2699">
                <a:solidFill>
                  <a:srgbClr val="FFFFFF"/>
                </a:solidFill>
                <a:latin typeface="Montserrat"/>
                <a:ea typeface="Montserrat"/>
                <a:cs typeface="Montserrat"/>
                <a:sym typeface="Montserrat"/>
              </a:rPr>
              <a:t>✔️</a:t>
            </a:r>
            <a:r>
              <a:rPr lang="en-US" b="true" sz="2699">
                <a:solidFill>
                  <a:srgbClr val="FFFFFF"/>
                </a:solidFill>
                <a:latin typeface="Montserrat Bold"/>
                <a:ea typeface="Montserrat Bold"/>
                <a:cs typeface="Montserrat Bold"/>
                <a:sym typeface="Montserrat Bold"/>
              </a:rPr>
              <a:t>Pros</a:t>
            </a:r>
          </a:p>
          <a:p>
            <a:pPr algn="ctr">
              <a:lnSpc>
                <a:spcPts val="3219"/>
              </a:lnSpc>
            </a:pPr>
            <a:r>
              <a:rPr lang="en-US" sz="2299">
                <a:solidFill>
                  <a:srgbClr val="FFFFFF"/>
                </a:solidFill>
                <a:latin typeface="Montserrat"/>
                <a:ea typeface="Montserrat"/>
                <a:cs typeface="Montserrat"/>
                <a:sym typeface="Montserrat"/>
              </a:rPr>
              <a:t>⭐Interpretability - It shows exact impact of risk factors (e.g., smoking - lung cancer).</a:t>
            </a:r>
          </a:p>
          <a:p>
            <a:pPr algn="ctr">
              <a:lnSpc>
                <a:spcPts val="3219"/>
              </a:lnSpc>
            </a:pPr>
            <a:r>
              <a:rPr lang="en-US" sz="2299">
                <a:solidFill>
                  <a:srgbClr val="FFFFFF"/>
                </a:solidFill>
                <a:latin typeface="Montserrat"/>
                <a:ea typeface="Montserrat"/>
                <a:cs typeface="Montserrat"/>
                <a:sym typeface="Montserrat"/>
              </a:rPr>
              <a:t>⭐Probabilistic outputs - Provides risk scores, aiding clinical decisions.</a:t>
            </a:r>
          </a:p>
          <a:p>
            <a:pPr algn="ctr">
              <a:lnSpc>
                <a:spcPts val="3219"/>
              </a:lnSpc>
            </a:pPr>
            <a:r>
              <a:rPr lang="en-US" sz="2299">
                <a:solidFill>
                  <a:srgbClr val="FFFFFF"/>
                </a:solidFill>
                <a:latin typeface="Montserrat"/>
                <a:ea typeface="Montserrat"/>
                <a:cs typeface="Montserrat"/>
                <a:sym typeface="Montserrat"/>
              </a:rPr>
              <a:t>⭐Handles mixed data types - It works with numerical (age, lab values) and categorical (gender, smoker) data.</a:t>
            </a:r>
          </a:p>
          <a:p>
            <a:pPr algn="ctr">
              <a:lnSpc>
                <a:spcPts val="3219"/>
              </a:lnSpc>
            </a:pPr>
          </a:p>
          <a:p>
            <a:pPr algn="ctr">
              <a:lnSpc>
                <a:spcPts val="3779"/>
              </a:lnSpc>
            </a:pPr>
            <a:r>
              <a:rPr lang="en-US" sz="2699">
                <a:solidFill>
                  <a:srgbClr val="FFFFFF"/>
                </a:solidFill>
                <a:latin typeface="Montserrat"/>
                <a:ea typeface="Montserrat"/>
                <a:cs typeface="Montserrat"/>
                <a:sym typeface="Montserrat"/>
              </a:rPr>
              <a:t>❌</a:t>
            </a:r>
            <a:r>
              <a:rPr lang="en-US" b="true" sz="2699">
                <a:solidFill>
                  <a:srgbClr val="FFFFFF"/>
                </a:solidFill>
                <a:latin typeface="Montserrat Bold"/>
                <a:ea typeface="Montserrat Bold"/>
                <a:cs typeface="Montserrat Bold"/>
                <a:sym typeface="Montserrat Bold"/>
              </a:rPr>
              <a:t>Cons</a:t>
            </a:r>
          </a:p>
          <a:p>
            <a:pPr algn="ctr">
              <a:lnSpc>
                <a:spcPts val="3219"/>
              </a:lnSpc>
            </a:pPr>
            <a:r>
              <a:rPr lang="en-US" sz="2299">
                <a:solidFill>
                  <a:srgbClr val="FFFFFF"/>
                </a:solidFill>
                <a:latin typeface="Montserrat"/>
                <a:ea typeface="Montserrat"/>
                <a:cs typeface="Montserrat"/>
                <a:sym typeface="Montserrat"/>
              </a:rPr>
              <a:t>⭐Linear desicion boundary - Struggles with complex nonlinear patterns.</a:t>
            </a:r>
          </a:p>
          <a:p>
            <a:pPr algn="ctr">
              <a:lnSpc>
                <a:spcPts val="3219"/>
              </a:lnSpc>
            </a:pPr>
            <a:r>
              <a:rPr lang="en-US" sz="2299">
                <a:solidFill>
                  <a:srgbClr val="FFFFFF"/>
                </a:solidFill>
                <a:latin typeface="Montserrat"/>
                <a:ea typeface="Montserrat"/>
                <a:cs typeface="Montserrat"/>
                <a:sym typeface="Montserrat"/>
              </a:rPr>
              <a:t>⭐Class imbalance issues - Struggles without the proper techniques Poor performance on rare diseases.</a:t>
            </a:r>
          </a:p>
          <a:p>
            <a:pPr algn="ctr">
              <a:lnSpc>
                <a:spcPts val="3219"/>
              </a:lnSpc>
            </a:pPr>
            <a:r>
              <a:rPr lang="en-US" sz="2299">
                <a:solidFill>
                  <a:srgbClr val="FFFFFF"/>
                </a:solidFill>
                <a:latin typeface="Montserrat"/>
                <a:ea typeface="Montserrat"/>
                <a:cs typeface="Montserrat"/>
                <a:sym typeface="Montserrat"/>
              </a:rPr>
              <a:t>⭐Feature engineering needed - Requires handling missing data, scaling and encoding categorical variables.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8" id="8"/>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Freeform 10" id="10"/>
          <p:cNvSpPr/>
          <p:nvPr/>
        </p:nvSpPr>
        <p:spPr>
          <a:xfrm flipH="false" flipV="false" rot="0">
            <a:off x="5707460" y="4592109"/>
            <a:ext cx="6873079" cy="4965800"/>
          </a:xfrm>
          <a:custGeom>
            <a:avLst/>
            <a:gdLst/>
            <a:ahLst/>
            <a:cxnLst/>
            <a:rect r="r" b="b" t="t" l="l"/>
            <a:pathLst>
              <a:path h="4965800" w="6873079">
                <a:moveTo>
                  <a:pt x="0" y="0"/>
                </a:moveTo>
                <a:lnTo>
                  <a:pt x="6873080" y="0"/>
                </a:lnTo>
                <a:lnTo>
                  <a:pt x="6873080" y="4965800"/>
                </a:lnTo>
                <a:lnTo>
                  <a:pt x="0" y="4965800"/>
                </a:lnTo>
                <a:lnTo>
                  <a:pt x="0" y="0"/>
                </a:lnTo>
                <a:close/>
              </a:path>
            </a:pathLst>
          </a:custGeom>
          <a:blipFill>
            <a:blip r:embed="rId10"/>
            <a:stretch>
              <a:fillRect l="0" t="0" r="0" b="0"/>
            </a:stretch>
          </a:blipFill>
        </p:spPr>
      </p:sp>
      <p:sp>
        <p:nvSpPr>
          <p:cNvPr name="TextBox 11" id="11"/>
          <p:cNvSpPr txBox="true"/>
          <p:nvPr/>
        </p:nvSpPr>
        <p:spPr>
          <a:xfrm rot="0">
            <a:off x="2952149" y="2754419"/>
            <a:ext cx="12383702" cy="1656715"/>
          </a:xfrm>
          <a:prstGeom prst="rect">
            <a:avLst/>
          </a:prstGeom>
        </p:spPr>
        <p:txBody>
          <a:bodyPr anchor="t" rtlCol="false" tIns="0" lIns="0" bIns="0" rIns="0">
            <a:spAutoFit/>
          </a:bodyPr>
          <a:lstStyle/>
          <a:p>
            <a:pPr algn="ctr">
              <a:lnSpc>
                <a:spcPts val="2659"/>
              </a:lnSpc>
            </a:pPr>
            <a:r>
              <a:rPr lang="en-US" sz="1899">
                <a:solidFill>
                  <a:srgbClr val="FFFFFF"/>
                </a:solidFill>
                <a:latin typeface="Montserrat"/>
                <a:ea typeface="Montserrat"/>
                <a:cs typeface="Montserrat"/>
                <a:sym typeface="Montserrat"/>
              </a:rPr>
              <a:t>Multilinear Regression is a regression algorithm that predicts a continuous value based on two or more independent variables. It fits a linear equation to the dat</a:t>
            </a:r>
            <a:r>
              <a:rPr lang="en-US" sz="1899">
                <a:solidFill>
                  <a:srgbClr val="FFFFFF"/>
                </a:solidFill>
                <a:latin typeface="Montserrat"/>
                <a:ea typeface="Montserrat"/>
                <a:cs typeface="Montserrat"/>
                <a:sym typeface="Montserrat"/>
              </a:rPr>
              <a:t>a to explain how multiple factors influence a single outcome. It assumes relationships are linear and errors are normally distributed. This method is widely used in fields like real estate pricing, business forecasting, and social science research due to its simplicity and explanatory power.</a:t>
            </a:r>
          </a:p>
        </p:txBody>
      </p:sp>
      <p:sp>
        <p:nvSpPr>
          <p:cNvPr name="TextBox 12" id="12"/>
          <p:cNvSpPr txBox="true"/>
          <p:nvPr/>
        </p:nvSpPr>
        <p:spPr>
          <a:xfrm rot="0">
            <a:off x="3990332" y="1923816"/>
            <a:ext cx="10307337"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MULTILINEAR REGRESSION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1385812" y="8447106"/>
            <a:ext cx="1158181" cy="1295867"/>
          </a:xfrm>
          <a:custGeom>
            <a:avLst/>
            <a:gdLst/>
            <a:ahLst/>
            <a:cxnLst/>
            <a:rect r="r" b="b" t="t" l="l"/>
            <a:pathLst>
              <a:path h="1295867" w="1158181">
                <a:moveTo>
                  <a:pt x="0" y="0"/>
                </a:moveTo>
                <a:lnTo>
                  <a:pt x="1158181" y="0"/>
                </a:lnTo>
                <a:lnTo>
                  <a:pt x="1158181" y="1295866"/>
                </a:lnTo>
                <a:lnTo>
                  <a:pt x="0" y="1295866"/>
                </a:lnTo>
                <a:lnTo>
                  <a:pt x="0" y="0"/>
                </a:lnTo>
                <a:close/>
              </a:path>
            </a:pathLst>
          </a:custGeom>
          <a:blipFill>
            <a:blip r:embed="rId2"/>
            <a:stretch>
              <a:fillRect l="0" t="0" r="0" b="0"/>
            </a:stretch>
          </a:blipFill>
        </p:spPr>
      </p:sp>
      <p:sp>
        <p:nvSpPr>
          <p:cNvPr name="Freeform 3" id="3"/>
          <p:cNvSpPr/>
          <p:nvPr/>
        </p:nvSpPr>
        <p:spPr>
          <a:xfrm flipH="false" flipV="false" rot="-1600701">
            <a:off x="16124851" y="1494613"/>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5098001" y="9281744"/>
            <a:ext cx="1129301" cy="1199788"/>
          </a:xfrm>
          <a:custGeom>
            <a:avLst/>
            <a:gdLst/>
            <a:ahLst/>
            <a:cxnLst/>
            <a:rect r="r" b="b" t="t" l="l"/>
            <a:pathLst>
              <a:path h="1199788" w="1129301">
                <a:moveTo>
                  <a:pt x="0" y="0"/>
                </a:moveTo>
                <a:lnTo>
                  <a:pt x="1129301" y="0"/>
                </a:lnTo>
                <a:lnTo>
                  <a:pt x="1129301"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589560" y="1466616"/>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2953672" y="-218611"/>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281892" y="6881003"/>
            <a:ext cx="989057" cy="931554"/>
          </a:xfrm>
          <a:custGeom>
            <a:avLst/>
            <a:gdLst/>
            <a:ahLst/>
            <a:cxnLst/>
            <a:rect r="r" b="b" t="t" l="l"/>
            <a:pathLst>
              <a:path h="931554" w="989057">
                <a:moveTo>
                  <a:pt x="0" y="0"/>
                </a:moveTo>
                <a:lnTo>
                  <a:pt x="989058" y="0"/>
                </a:lnTo>
                <a:lnTo>
                  <a:pt x="989058" y="931554"/>
                </a:lnTo>
                <a:lnTo>
                  <a:pt x="0" y="931554"/>
                </a:lnTo>
                <a:lnTo>
                  <a:pt x="0" y="0"/>
                </a:lnTo>
                <a:close/>
              </a:path>
            </a:pathLst>
          </a:custGeom>
          <a:blipFill>
            <a:blip r:embed="rId7"/>
            <a:stretch>
              <a:fillRect l="0" t="0" r="0" b="0"/>
            </a:stretch>
          </a:blipFill>
        </p:spPr>
      </p:sp>
      <p:sp>
        <p:nvSpPr>
          <p:cNvPr name="Freeform 8" id="8"/>
          <p:cNvSpPr/>
          <p:nvPr/>
        </p:nvSpPr>
        <p:spPr>
          <a:xfrm flipH="false" flipV="false" rot="0">
            <a:off x="16728581" y="7280319"/>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484896" y="-418069"/>
            <a:ext cx="850955" cy="836137"/>
          </a:xfrm>
          <a:custGeom>
            <a:avLst/>
            <a:gdLst/>
            <a:ahLst/>
            <a:cxnLst/>
            <a:rect r="r" b="b" t="t" l="l"/>
            <a:pathLst>
              <a:path h="836137" w="850955">
                <a:moveTo>
                  <a:pt x="0" y="0"/>
                </a:moveTo>
                <a:lnTo>
                  <a:pt x="850955" y="0"/>
                </a:lnTo>
                <a:lnTo>
                  <a:pt x="850955" y="836138"/>
                </a:lnTo>
                <a:lnTo>
                  <a:pt x="0" y="836138"/>
                </a:lnTo>
                <a:lnTo>
                  <a:pt x="0" y="0"/>
                </a:lnTo>
                <a:close/>
              </a:path>
            </a:pathLst>
          </a:custGeom>
          <a:blipFill>
            <a:blip r:embed="rId9"/>
            <a:stretch>
              <a:fillRect l="0" t="0" r="0" b="0"/>
            </a:stretch>
          </a:blipFill>
        </p:spPr>
      </p:sp>
      <p:sp>
        <p:nvSpPr>
          <p:cNvPr name="TextBox 10" id="10"/>
          <p:cNvSpPr txBox="true"/>
          <p:nvPr/>
        </p:nvSpPr>
        <p:spPr>
          <a:xfrm rot="0">
            <a:off x="4177559" y="1000125"/>
            <a:ext cx="10307337" cy="683104"/>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STATISTICS</a:t>
            </a:r>
          </a:p>
        </p:txBody>
      </p:sp>
      <p:graphicFrame>
        <p:nvGraphicFramePr>
          <p:cNvPr name="Object 11" id="11"/>
          <p:cNvGraphicFramePr/>
          <p:nvPr/>
        </p:nvGraphicFramePr>
        <p:xfrm>
          <a:off x="2175309" y="2607160"/>
          <a:ext cx="2514600" cy="5448300"/>
        </p:xfrm>
        <a:graphic>
          <a:graphicData uri="http://schemas.openxmlformats.org/presentationml/2006/ole">
            <p:oleObj imgW="3594100" imgH="65278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DAGoeM4aI1k</dc:identifier>
  <dcterms:modified xsi:type="dcterms:W3CDTF">2011-08-01T06:04:30Z</dcterms:modified>
  <cp:revision>1</cp:revision>
  <dc:title>SG2_Team1</dc:title>
</cp:coreProperties>
</file>